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10" r:id="rId2"/>
    <p:sldId id="313" r:id="rId3"/>
    <p:sldId id="317" r:id="rId4"/>
    <p:sldId id="314" r:id="rId5"/>
    <p:sldId id="320" r:id="rId6"/>
    <p:sldId id="316" r:id="rId7"/>
    <p:sldId id="319" r:id="rId8"/>
    <p:sldId id="328" r:id="rId9"/>
    <p:sldId id="321" r:id="rId10"/>
    <p:sldId id="322" r:id="rId11"/>
    <p:sldId id="323" r:id="rId12"/>
    <p:sldId id="324" r:id="rId13"/>
    <p:sldId id="325" r:id="rId14"/>
    <p:sldId id="327" r:id="rId15"/>
    <p:sldId id="329" r:id="rId16"/>
    <p:sldId id="331" r:id="rId17"/>
    <p:sldId id="333" r:id="rId18"/>
    <p:sldId id="334" r:id="rId19"/>
    <p:sldId id="336" r:id="rId20"/>
    <p:sldId id="335" r:id="rId21"/>
    <p:sldId id="330" r:id="rId22"/>
  </p:sldIdLst>
  <p:sldSz cx="9144000" cy="5143500" type="screen16x9"/>
  <p:notesSz cx="7023100" cy="93091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wen, Sarah" initials="BS" lastIdx="5" clrIdx="0">
    <p:extLst>
      <p:ext uri="{19B8F6BF-5375-455C-9EA6-DF929625EA0E}">
        <p15:presenceInfo xmlns:p15="http://schemas.microsoft.com/office/powerpoint/2012/main" userId="Bowen, Sara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  <a:srgbClr val="918F8A"/>
    <a:srgbClr val="A2A2A2"/>
    <a:srgbClr val="000000"/>
    <a:srgbClr val="171717"/>
    <a:srgbClr val="F7F7F7"/>
    <a:srgbClr val="E55C18"/>
    <a:srgbClr val="7F330D"/>
    <a:srgbClr val="FF67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9" autoAdjust="0"/>
    <p:restoredTop sz="50121" autoAdjust="0"/>
  </p:normalViewPr>
  <p:slideViewPr>
    <p:cSldViewPr snapToGrid="0">
      <p:cViewPr varScale="1">
        <p:scale>
          <a:sx n="59" d="100"/>
          <a:sy n="59" d="100"/>
        </p:scale>
        <p:origin x="2174" y="48"/>
      </p:cViewPr>
      <p:guideLst/>
    </p:cSldViewPr>
  </p:slideViewPr>
  <p:outlineViewPr>
    <p:cViewPr>
      <p:scale>
        <a:sx n="33" d="100"/>
        <a:sy n="33" d="100"/>
      </p:scale>
      <p:origin x="0" y="-78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3222" y="6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B53C8EB-E3D3-454A-A062-9B9000C8907A}" type="slidenum">
              <a:rPr lang="en-US" smtClean="0">
                <a:latin typeface="Mark Offc For MC" panose="020B0504020101010102" pitchFamily="34" charset="0"/>
              </a:rPr>
              <a:t>‹#›</a:t>
            </a:fld>
            <a:endParaRPr lang="en-US" dirty="0">
              <a:latin typeface="Mark Offc For MC" panose="020B0504020101010102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>
              <a:latin typeface="Mark Offc For MC" panose="020B0504020101010102" pitchFamily="34" charset="0"/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4A1D4D1-B72D-4BDB-BE40-5B0EE006B377}" type="datetime4">
              <a:rPr lang="en-US" smtClean="0">
                <a:latin typeface="Mark Offc For MC" panose="020B0504020101010102" pitchFamily="34" charset="0"/>
              </a:rPr>
              <a:t>July 19, 2018</a:t>
            </a:fld>
            <a:endParaRPr lang="en-US" dirty="0">
              <a:latin typeface="Mark Offc For MC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3413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>
                <a:latin typeface="Mark Offc For MC" panose="020B0504020101010102" pitchFamily="34" charset="0"/>
              </a:defRPr>
            </a:lvl1pPr>
          </a:lstStyle>
          <a:p>
            <a:fld id="{9D321C93-C6C5-43C9-BDBB-3B3926036F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Mark Offc For MC" panose="020B0504020101010102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latin typeface="Mark Offc For MC" panose="020B0504020101010102" pitchFamily="34" charset="0"/>
              </a:defRPr>
            </a:lvl1pPr>
          </a:lstStyle>
          <a:p>
            <a:r>
              <a:rPr lang="en-US" smtClean="0"/>
              <a:t>June 5, 2018</a:t>
            </a:r>
            <a:endParaRPr lang="en-US" dirty="0"/>
          </a:p>
        </p:txBody>
      </p:sp>
      <p:sp>
        <p:nvSpPr>
          <p:cNvPr id="2" name="Header Placeholder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Mark Offc For MC" panose="020B0504020101010102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9771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685800" rtl="0" eaLnBrk="1" latinLnBrk="0" hangingPunct="1">
      <a:defRPr sz="900" kern="1200">
        <a:solidFill>
          <a:schemeClr val="tx1"/>
        </a:solidFill>
        <a:latin typeface="Mark Offc For MC" panose="020B0504020101010102" pitchFamily="34" charset="0"/>
        <a:ea typeface="+mn-ea"/>
        <a:cs typeface="+mn-cs"/>
      </a:defRPr>
    </a:lvl1pPr>
    <a:lvl2pPr marL="228600" indent="-228600" algn="l" defTabSz="685800" rtl="0" eaLnBrk="1" latinLnBrk="0" hangingPunct="1">
      <a:buFont typeface="Mark Offc For MC" panose="020B0504020101010102" pitchFamily="34" charset="0"/>
      <a:buChar char="•"/>
      <a:defRPr sz="900" kern="1200">
        <a:solidFill>
          <a:schemeClr val="tx1"/>
        </a:solidFill>
        <a:latin typeface="Mark Offc For MC" panose="020B0504020101010102" pitchFamily="34" charset="0"/>
        <a:ea typeface="+mn-ea"/>
        <a:cs typeface="+mn-cs"/>
      </a:defRPr>
    </a:lvl2pPr>
    <a:lvl3pPr marL="406400" indent="-177800" algn="l" defTabSz="685800" rtl="0" eaLnBrk="1" latinLnBrk="0" hangingPunct="1">
      <a:buFont typeface="Mark Offc For MC" panose="020B0504020101010102" pitchFamily="34" charset="0"/>
      <a:buChar char="–"/>
      <a:defRPr sz="900" kern="1200">
        <a:solidFill>
          <a:schemeClr val="tx1"/>
        </a:solidFill>
        <a:latin typeface="Mark Offc For MC" panose="020B0504020101010102" pitchFamily="34" charset="0"/>
        <a:ea typeface="+mn-ea"/>
        <a:cs typeface="+mn-cs"/>
      </a:defRPr>
    </a:lvl3pPr>
    <a:lvl4pPr marL="577850" indent="-171450" algn="l" defTabSz="685800" rtl="0" eaLnBrk="1" latinLnBrk="0" hangingPunct="1">
      <a:buFont typeface="Mark Offc For MC" panose="020B0504020101010102" pitchFamily="34" charset="0"/>
      <a:buChar char="•"/>
      <a:defRPr sz="900" kern="1200">
        <a:solidFill>
          <a:schemeClr val="tx1"/>
        </a:solidFill>
        <a:latin typeface="Mark Offc For MC" panose="020B0504020101010102" pitchFamily="34" charset="0"/>
        <a:ea typeface="+mn-ea"/>
        <a:cs typeface="+mn-cs"/>
      </a:defRPr>
    </a:lvl4pPr>
    <a:lvl5pPr marL="800100" indent="-228600" algn="l" defTabSz="685800" rtl="0" eaLnBrk="1" latinLnBrk="0" hangingPunct="1">
      <a:buFont typeface="Mark Offc For MC" panose="020B0504020101010102" pitchFamily="34" charset="0"/>
      <a:buChar char="–"/>
      <a:defRPr sz="900" kern="1200">
        <a:solidFill>
          <a:schemeClr val="tx1"/>
        </a:solidFill>
        <a:latin typeface="Mark Offc For MC" panose="020B0504020101010102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F3AA219-F75F-4DFE-8E78-CC2BF7BF594D}" type="datetime4">
              <a:rPr lang="en-US" smtClean="0"/>
              <a:t>July 19, 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321C93-C6C5-43C9-BDBB-3B3926036F6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16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job, you did it!</a:t>
            </a:r>
          </a:p>
          <a:p>
            <a:endParaRPr lang="en-US" dirty="0" smtClean="0"/>
          </a:p>
          <a:p>
            <a:r>
              <a:rPr lang="en-US" dirty="0" smtClean="0"/>
              <a:t>As</a:t>
            </a:r>
            <a:r>
              <a:rPr lang="en-US" baseline="0" dirty="0" smtClean="0"/>
              <a:t> you built the program, you identified the necessary things to bootstrap</a:t>
            </a:r>
          </a:p>
          <a:p>
            <a:r>
              <a:rPr lang="en-US" baseline="0" dirty="0" smtClean="0"/>
              <a:t>   Continue those things – ensure you are tracking and reporting important bits</a:t>
            </a:r>
          </a:p>
          <a:p>
            <a:r>
              <a:rPr lang="en-US" baseline="0" dirty="0" smtClean="0"/>
              <a:t>   Are all of your stakeholders happy? Does your executive sponsor have the info they need?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may be time to review the core team and adjust the composition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21C93-C6C5-43C9-BDBB-3B3926036F6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81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this comes up, the best thing to do is to have a clear reason why</a:t>
            </a:r>
            <a:r>
              <a:rPr lang="en-US" baseline="0" dirty="0" smtClean="0"/>
              <a:t> the license was chosen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be concerned with copyright</a:t>
            </a:r>
          </a:p>
          <a:p>
            <a:r>
              <a:rPr lang="en-US" dirty="0" smtClean="0"/>
              <a:t>   Copyright allows a venue for defending your</a:t>
            </a:r>
            <a:r>
              <a:rPr lang="en-US" baseline="0" dirty="0" smtClean="0"/>
              <a:t> project</a:t>
            </a:r>
          </a:p>
          <a:p>
            <a:r>
              <a:rPr lang="en-US" baseline="0" dirty="0" smtClean="0"/>
              <a:t>   Copyright ownership allows you to change the OSS license type</a:t>
            </a:r>
          </a:p>
          <a:p>
            <a:endParaRPr lang="en-US" baseline="0" dirty="0" smtClean="0"/>
          </a:p>
          <a:p>
            <a:r>
              <a:rPr lang="en-US" baseline="0" dirty="0" smtClean="0"/>
              <a:t>Good read: the CC0 rationale:</a:t>
            </a:r>
            <a:br>
              <a:rPr lang="en-US" baseline="0" dirty="0" smtClean="0"/>
            </a:br>
            <a:r>
              <a:rPr lang="en-US" baseline="0" dirty="0" smtClean="0"/>
              <a:t>https://creativecommons.org/share-your-work/public-domain/cc0/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21C93-C6C5-43C9-BDBB-3B3926036F6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24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Humans make mistakes</a:t>
            </a:r>
          </a:p>
          <a:p>
            <a:r>
              <a:rPr lang="en-US" dirty="0" smtClean="0"/>
              <a:t>   At some point, someone will do something that isn’t the best</a:t>
            </a:r>
          </a:p>
          <a:p>
            <a:endParaRPr lang="en-US" dirty="0" smtClean="0"/>
          </a:p>
          <a:p>
            <a:r>
              <a:rPr lang="en-US" dirty="0" smtClean="0"/>
              <a:t>How will you respond to scenarios?</a:t>
            </a:r>
          </a:p>
          <a:p>
            <a:r>
              <a:rPr lang="en-US" dirty="0" smtClean="0"/>
              <a:t>   Most</a:t>
            </a:r>
            <a:r>
              <a:rPr lang="en-US" baseline="0" dirty="0" smtClean="0"/>
              <a:t> important point: Be available for the discoverer</a:t>
            </a:r>
          </a:p>
          <a:p>
            <a:r>
              <a:rPr lang="en-US" baseline="0" dirty="0" smtClean="0"/>
              <a:t>   Sometimes this is audit, security, legal, </a:t>
            </a:r>
            <a:r>
              <a:rPr lang="en-US" baseline="0" dirty="0" err="1" smtClean="0"/>
              <a:t>etc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Our approach</a:t>
            </a:r>
          </a:p>
          <a:p>
            <a:r>
              <a:rPr lang="en-US" baseline="0" dirty="0" smtClean="0"/>
              <a:t>   The program owns the process and light oversight</a:t>
            </a:r>
          </a:p>
          <a:p>
            <a:r>
              <a:rPr lang="en-US" baseline="0" dirty="0" smtClean="0"/>
              <a:t>   The developers own the repo</a:t>
            </a:r>
          </a:p>
          <a:p>
            <a:r>
              <a:rPr lang="en-US" baseline="0" dirty="0" smtClean="0"/>
              <a:t>   There is a named individual for each repo that bears accountability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21C93-C6C5-43C9-BDBB-3B3926036F6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6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21C93-C6C5-43C9-BDBB-3B3926036F6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13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21C93-C6C5-43C9-BDBB-3B3926036F6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11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Some advice</a:t>
            </a:r>
            <a:r>
              <a:rPr lang="en-US" baseline="0" dirty="0" smtClean="0"/>
              <a:t> is a bit out of touch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21C93-C6C5-43C9-BDBB-3B3926036F6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317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400" dirty="0" smtClean="0"/>
              <a:t>Founded by member banks as a cooperative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400" dirty="0" smtClean="0"/>
              <a:t>   Born from process-oriented industry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400" dirty="0" smtClean="0"/>
              <a:t>   Highly rigorous,</a:t>
            </a:r>
            <a:r>
              <a:rPr lang="en-US" sz="1400" baseline="0" dirty="0" smtClean="0"/>
              <a:t> military-level discipline</a:t>
            </a:r>
            <a:endParaRPr lang="en-US" sz="1400" dirty="0" smtClean="0"/>
          </a:p>
          <a:p>
            <a: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400" dirty="0" smtClean="0"/>
          </a:p>
          <a:p>
            <a: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400" dirty="0" smtClean="0"/>
              <a:t>Organic growth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400" baseline="0" dirty="0" smtClean="0"/>
              <a:t>   </a:t>
            </a:r>
            <a:r>
              <a:rPr lang="en-US" sz="1400" dirty="0" smtClean="0"/>
              <a:t>Even from US to EU through partnerships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400" dirty="0" smtClean="0"/>
              <a:t>   Ke</a:t>
            </a:r>
            <a:r>
              <a:rPr lang="en-US" sz="1400" baseline="0" dirty="0" smtClean="0"/>
              <a:t>y focus was all about the banks and “wiring the world”</a:t>
            </a:r>
            <a:endParaRPr lang="en-US" sz="1400" dirty="0" smtClean="0"/>
          </a:p>
          <a:p>
            <a: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400" dirty="0" smtClean="0"/>
          </a:p>
          <a:p>
            <a: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400" dirty="0" smtClean="0"/>
              <a:t>Public company on NYSE (MA)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400" baseline="0" dirty="0" smtClean="0"/>
              <a:t>   </a:t>
            </a:r>
            <a:r>
              <a:rPr lang="en-US" sz="1400" dirty="0" smtClean="0"/>
              <a:t>“We are a tech company in the finance industry” became our mantra circa 2010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21C93-C6C5-43C9-BDBB-3B3926036F6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38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Born in the 70’s</a:t>
            </a:r>
            <a:br>
              <a:rPr lang="en-US" dirty="0" smtClean="0"/>
            </a:br>
            <a:r>
              <a:rPr lang="en-US" dirty="0" smtClean="0"/>
              <a:t>   Became a MOVEMENT in the late 70’s to early 80’s</a:t>
            </a:r>
          </a:p>
          <a:p>
            <a:endParaRPr lang="en-US" dirty="0" smtClean="0"/>
          </a:p>
          <a:p>
            <a:r>
              <a:rPr lang="en-US" dirty="0" err="1" smtClean="0"/>
              <a:t>Xwindow’s</a:t>
            </a:r>
            <a:r>
              <a:rPr lang="en-US" dirty="0" smtClean="0"/>
              <a:t> business</a:t>
            </a:r>
            <a:r>
              <a:rPr lang="en-US" baseline="0" dirty="0" smtClean="0"/>
              <a:t> focus – nice, but…</a:t>
            </a:r>
            <a:endParaRPr lang="en-US" dirty="0" smtClean="0"/>
          </a:p>
          <a:p>
            <a:r>
              <a:rPr lang="en-US" dirty="0" smtClean="0"/>
              <a:t>   FSF</a:t>
            </a:r>
            <a:r>
              <a:rPr lang="en-US" baseline="0" dirty="0" smtClean="0"/>
              <a:t> dominated the conversation as a God-given right. Kept OSS “niche”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Foundations and other movements</a:t>
            </a:r>
          </a:p>
          <a:p>
            <a:r>
              <a:rPr lang="en-US" baseline="0" dirty="0" smtClean="0"/>
              <a:t>   OSI helped change the rhetoric and focused on the business value</a:t>
            </a:r>
          </a:p>
          <a:p>
            <a:r>
              <a:rPr lang="en-US" baseline="0" dirty="0" smtClean="0"/>
              <a:t>   Foundations helped create vendor-neutral environments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21C93-C6C5-43C9-BDBB-3B3926036F6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31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champion…</a:t>
            </a:r>
          </a:p>
          <a:p>
            <a:r>
              <a:rPr lang="en-US" dirty="0" smtClean="0"/>
              <a:t>   Has integrity</a:t>
            </a:r>
          </a:p>
          <a:p>
            <a:r>
              <a:rPr lang="en-US" dirty="0" smtClean="0"/>
              <a:t>   Is willing to</a:t>
            </a:r>
            <a:r>
              <a:rPr lang="en-US" baseline="0" dirty="0" smtClean="0"/>
              <a:t> step up</a:t>
            </a:r>
          </a:p>
          <a:p>
            <a:r>
              <a:rPr lang="en-US" baseline="0" dirty="0" smtClean="0"/>
              <a:t>   Has perseverance</a:t>
            </a:r>
          </a:p>
          <a:p>
            <a:r>
              <a:rPr lang="en-US" baseline="0" dirty="0" smtClean="0"/>
              <a:t>   Is an evangelist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will probably</a:t>
            </a:r>
            <a:r>
              <a:rPr lang="en-US" baseline="0" dirty="0" smtClean="0"/>
              <a:t> </a:t>
            </a:r>
            <a:r>
              <a:rPr lang="en-US" dirty="0" smtClean="0"/>
              <a:t>be a long journey</a:t>
            </a:r>
          </a:p>
          <a:p>
            <a:r>
              <a:rPr lang="en-US" dirty="0" smtClean="0"/>
              <a:t>   YOU can make or break this effort</a:t>
            </a:r>
          </a:p>
          <a:p>
            <a:r>
              <a:rPr lang="en-US" baseline="0" dirty="0" smtClean="0"/>
              <a:t>   … just be ready to own the responsibility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most important part: KNOW YOUR STUFF COLD</a:t>
            </a:r>
          </a:p>
          <a:p>
            <a:r>
              <a:rPr lang="en-US" dirty="0" smtClean="0"/>
              <a:t>   Be well versed in all</a:t>
            </a:r>
            <a:r>
              <a:rPr lang="en-US" baseline="0" dirty="0" smtClean="0"/>
              <a:t> the links included in this presentation</a:t>
            </a:r>
          </a:p>
          <a:p>
            <a:r>
              <a:rPr lang="en-US" baseline="0" dirty="0" smtClean="0"/>
              <a:t>   Be a master of internal processes</a:t>
            </a:r>
          </a:p>
          <a:p>
            <a:r>
              <a:rPr lang="en-US" baseline="0" dirty="0" smtClean="0"/>
              <a:t>      Legal review</a:t>
            </a:r>
          </a:p>
          <a:p>
            <a:r>
              <a:rPr lang="en-US" baseline="0" dirty="0" smtClean="0"/>
              <a:t>      How developers work</a:t>
            </a:r>
          </a:p>
          <a:p>
            <a:r>
              <a:rPr lang="en-US" baseline="0" dirty="0" smtClean="0"/>
              <a:t>      Who to reach out to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can be more than one champion</a:t>
            </a:r>
          </a:p>
          <a:p>
            <a:r>
              <a:rPr lang="en-US" baseline="0" dirty="0" smtClean="0"/>
              <a:t>   Leverage the drive of others, too. We had two driving champions for our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21C93-C6C5-43C9-BDBB-3B3926036F6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82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Establish</a:t>
            </a:r>
            <a:r>
              <a:rPr lang="en-US" baseline="0" dirty="0" smtClean="0"/>
              <a:t> the “bootstrap team”</a:t>
            </a:r>
          </a:p>
          <a:p>
            <a:r>
              <a:rPr lang="en-US" baseline="0" dirty="0" smtClean="0"/>
              <a:t>   Approach as: “We WILL be contributing to OSS. What do we need to know?</a:t>
            </a:r>
          </a:p>
          <a:p>
            <a:r>
              <a:rPr lang="en-US" baseline="0" dirty="0" smtClean="0"/>
              <a:t>   Who HAS to be involved from the beginning?</a:t>
            </a:r>
          </a:p>
          <a:p>
            <a:r>
              <a:rPr lang="en-US" baseline="0" dirty="0" smtClean="0"/>
              <a:t>   If you would feel foolish for responding `no` to the question of “Did XYZ review this?”, they should be on the team.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have two ears and one mouth…</a:t>
            </a:r>
          </a:p>
          <a:p>
            <a:r>
              <a:rPr lang="en-US" baseline="0" dirty="0" smtClean="0"/>
              <a:t>   because you should listen twice as much as you talk</a:t>
            </a:r>
          </a:p>
          <a:p>
            <a:r>
              <a:rPr lang="en-US" baseline="0" dirty="0" smtClean="0"/>
              <a:t>   Although you are the champion, they are the experts at their field</a:t>
            </a:r>
          </a:p>
          <a:p>
            <a:r>
              <a:rPr lang="en-US" dirty="0" smtClean="0"/>
              <a:t>   This team will make or break the success of</a:t>
            </a:r>
            <a:r>
              <a:rPr lang="en-US" baseline="0" dirty="0" smtClean="0"/>
              <a:t> the program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bootstrap team, by chance of how we went about it</a:t>
            </a:r>
          </a:p>
          <a:p>
            <a:r>
              <a:rPr lang="en-US" baseline="0" dirty="0" smtClean="0"/>
              <a:t>   You may need others such as….</a:t>
            </a:r>
          </a:p>
          <a:p>
            <a:r>
              <a:rPr lang="en-US" baseline="0" dirty="0" smtClean="0"/>
              <a:t>      Enterprise Architecture</a:t>
            </a:r>
          </a:p>
          <a:p>
            <a:r>
              <a:rPr lang="en-US" baseline="0" dirty="0" smtClean="0"/>
              <a:t>      Internal Audit/Compliance</a:t>
            </a:r>
          </a:p>
          <a:p>
            <a:r>
              <a:rPr lang="en-US" baseline="0" dirty="0" smtClean="0"/>
              <a:t>      Tools Support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Having an executive sponsor can help lend weight to the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21C93-C6C5-43C9-BDBB-3B3926036F6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87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able to answer why</a:t>
            </a:r>
          </a:p>
          <a:p>
            <a:r>
              <a:rPr lang="en-US" dirty="0" smtClean="0"/>
              <a:t>   Your</a:t>
            </a:r>
            <a:r>
              <a:rPr lang="en-US" baseline="0" dirty="0" smtClean="0"/>
              <a:t> company is unlikely to be opposed to against OSS – just apathetic because of the many competing priorities</a:t>
            </a:r>
          </a:p>
          <a:p>
            <a:r>
              <a:rPr lang="en-US" baseline="0" dirty="0" smtClean="0"/>
              <a:t>   Remember that you are on an education campaign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starting points worked for us</a:t>
            </a:r>
          </a:p>
          <a:p>
            <a:r>
              <a:rPr lang="en-US" baseline="0" dirty="0" smtClean="0"/>
              <a:t>   Maintaining custom patches and builds is awful. Let’s just push that upstream.</a:t>
            </a:r>
          </a:p>
          <a:p>
            <a:r>
              <a:rPr lang="en-US" baseline="0" dirty="0" smtClean="0"/>
              <a:t>   By contributing back to the industry, we are giving back to the world. This is a donation/philanthropy.</a:t>
            </a:r>
          </a:p>
          <a:p>
            <a:r>
              <a:rPr lang="en-US" baseline="0" dirty="0" smtClean="0"/>
              <a:t>   Being consumers only forces you to react to what the community gives you. This allows us to help steer the direction</a:t>
            </a:r>
          </a:p>
          <a:p>
            <a:r>
              <a:rPr lang="en-US" baseline="0" dirty="0" smtClean="0"/>
              <a:t>   We are always looking for top talent and we care greatly about the talent we have. Technologists WANT to do this</a:t>
            </a:r>
          </a:p>
          <a:p>
            <a:r>
              <a:rPr lang="en-US" baseline="0" dirty="0" smtClean="0"/>
              <a:t>   Forming a community around a project we run gives diverse perspectives!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Everyone on the team should be able to articulate this to the “uninitiated”</a:t>
            </a:r>
          </a:p>
          <a:p>
            <a:r>
              <a:rPr lang="en-US" baseline="0" dirty="0" smtClean="0"/>
              <a:t>   This helps remind you of how important your team is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Nearly every company has philanthropic objectives and ways to participate in the industry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21C93-C6C5-43C9-BDBB-3B3926036F6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15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Ways to collaborate:</a:t>
            </a:r>
          </a:p>
          <a:p>
            <a:r>
              <a:rPr lang="en-US" dirty="0" smtClean="0"/>
              <a:t>   “</a:t>
            </a:r>
            <a:r>
              <a:rPr lang="en-US" dirty="0" err="1" smtClean="0"/>
              <a:t>Innersourcing</a:t>
            </a:r>
            <a:r>
              <a:rPr lang="en-US" dirty="0" smtClean="0"/>
              <a:t>” – running the program like an OSS project</a:t>
            </a:r>
          </a:p>
          <a:p>
            <a:r>
              <a:rPr lang="en-US" dirty="0" smtClean="0"/>
              <a:t>   Keeping visible internal pages of info (wiki, website, project site,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Do you have</a:t>
            </a:r>
            <a:r>
              <a:rPr lang="en-US" baseline="0" dirty="0" smtClean="0"/>
              <a:t> the right tooling?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people engage</a:t>
            </a:r>
            <a:r>
              <a:rPr lang="en-US" baseline="0" dirty="0" smtClean="0"/>
              <a:t> and work: </a:t>
            </a:r>
            <a:r>
              <a:rPr lang="en-US" dirty="0" smtClean="0"/>
              <a:t>The hard part</a:t>
            </a:r>
          </a:p>
          <a:p>
            <a:r>
              <a:rPr lang="en-US" dirty="0" smtClean="0"/>
              <a:t>   Your customer is the team you’re helping open up a project</a:t>
            </a:r>
          </a:p>
          <a:p>
            <a:r>
              <a:rPr lang="en-US" dirty="0" smtClean="0"/>
              <a:t>   How will your customers work with you?</a:t>
            </a:r>
          </a:p>
          <a:p>
            <a:r>
              <a:rPr lang="en-US" dirty="0" smtClean="0"/>
              <a:t>   How</a:t>
            </a:r>
            <a:r>
              <a:rPr lang="en-US" baseline="0" dirty="0" smtClean="0"/>
              <a:t> will the public community work with your customers?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note about education:</a:t>
            </a:r>
          </a:p>
          <a:p>
            <a:r>
              <a:rPr lang="en-US" dirty="0" smtClean="0"/>
              <a:t>   Your customers need to know that they are representing your company</a:t>
            </a:r>
          </a:p>
          <a:p>
            <a:r>
              <a:rPr lang="en-US" dirty="0" smtClean="0"/>
              <a:t>   Do they know what is safe and unsafe to publish?</a:t>
            </a:r>
          </a:p>
          <a:p>
            <a:r>
              <a:rPr lang="en-US" baseline="0" dirty="0" smtClean="0"/>
              <a:t>   Do they understand why we are open sourcing stuff?</a:t>
            </a:r>
          </a:p>
          <a:p>
            <a:r>
              <a:rPr lang="en-US" baseline="0" dirty="0" smtClean="0"/>
              <a:t>   … would they be a good evangelist to have?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importance of process in the enterprise…</a:t>
            </a:r>
          </a:p>
          <a:p>
            <a:r>
              <a:rPr lang="en-US" baseline="0" dirty="0" smtClean="0"/>
              <a:t>   This was vital for us</a:t>
            </a:r>
          </a:p>
          <a:p>
            <a:r>
              <a:rPr lang="en-US" baseline="0" dirty="0" smtClean="0"/>
              <a:t>   Ensures certain tasks are performed and certain folks are accountable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Let’s ignore CLA</a:t>
            </a:r>
            <a:r>
              <a:rPr lang="en-US" baseline="0" dirty="0" smtClean="0"/>
              <a:t> for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21C93-C6C5-43C9-BDBB-3B3926036F6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90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Choosing a well-known</a:t>
            </a:r>
            <a:r>
              <a:rPr lang="en-US" baseline="0" dirty="0" smtClean="0"/>
              <a:t> license…</a:t>
            </a:r>
          </a:p>
          <a:p>
            <a:r>
              <a:rPr lang="en-US" baseline="0" dirty="0" smtClean="0"/>
              <a:t>   Avoids potentially costly legal reviews (for consumers/contributors)</a:t>
            </a:r>
          </a:p>
          <a:p>
            <a:r>
              <a:rPr lang="en-US" baseline="0" dirty="0" smtClean="0"/>
              <a:t>   Shows you have common sense (avoid reinventing the wheel)</a:t>
            </a:r>
          </a:p>
          <a:p>
            <a:endParaRPr lang="en-US" dirty="0" smtClean="0"/>
          </a:p>
          <a:p>
            <a:r>
              <a:rPr lang="en-US" dirty="0" smtClean="0"/>
              <a:t>Importance of LICENSE</a:t>
            </a:r>
          </a:p>
          <a:p>
            <a:r>
              <a:rPr lang="en-US" dirty="0" smtClean="0"/>
              <a:t>   Copyright is *very important*</a:t>
            </a:r>
          </a:p>
          <a:p>
            <a:r>
              <a:rPr lang="en-US" dirty="0" smtClean="0"/>
              <a:t>   It says how you can use/share the software</a:t>
            </a:r>
          </a:p>
          <a:p>
            <a:r>
              <a:rPr lang="en-US" dirty="0" smtClean="0"/>
              <a:t>   Owning copyright allows you to change the license later</a:t>
            </a:r>
          </a:p>
          <a:p>
            <a:r>
              <a:rPr lang="en-US" baseline="0" dirty="0" smtClean="0"/>
              <a:t>      Remember this… if you don’t own all the copyright…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you want a CLA?</a:t>
            </a:r>
          </a:p>
          <a:p>
            <a:r>
              <a:rPr lang="en-US" dirty="0" smtClean="0"/>
              <a:t>   Explicitly assigns copyright and acknowledges</a:t>
            </a:r>
            <a:r>
              <a:rPr lang="en-US" baseline="0" dirty="0" smtClean="0"/>
              <a:t> the contributor is allowed to contribute this code</a:t>
            </a:r>
          </a:p>
          <a:p>
            <a:r>
              <a:rPr lang="en-US" baseline="0" dirty="0" smtClean="0"/>
              <a:t>   Potential paperwork involved – is legal ready for that?</a:t>
            </a:r>
          </a:p>
          <a:p>
            <a:endParaRPr lang="en-US" baseline="0" dirty="0" smtClean="0"/>
          </a:p>
          <a:p>
            <a:r>
              <a:rPr lang="en-US" dirty="0" smtClean="0"/>
              <a:t>Apache License 2</a:t>
            </a:r>
          </a:p>
          <a:p>
            <a:r>
              <a:rPr lang="en-US" baseline="0" dirty="0" smtClean="0"/>
              <a:t>   Permissive (business friendly)</a:t>
            </a:r>
          </a:p>
          <a:p>
            <a:r>
              <a:rPr lang="en-US" baseline="0" dirty="0" smtClean="0"/>
              <a:t>   Includes patent grant (protects us and contributors)</a:t>
            </a:r>
          </a:p>
          <a:p>
            <a:r>
              <a:rPr lang="en-US" baseline="0" dirty="0" smtClean="0"/>
              <a:t>   Assigns license for contributions to be Apache License 2 by default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21C93-C6C5-43C9-BDBB-3B3926036F6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37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</a:p>
          <a:p>
            <a:r>
              <a:rPr lang="en-US" dirty="0" smtClean="0"/>
              <a:t>   I never said it was all going to be fun</a:t>
            </a:r>
          </a:p>
          <a:p>
            <a:r>
              <a:rPr lang="en-US" baseline="0" dirty="0" smtClean="0"/>
              <a:t>   Pointing people to the documentation helps get them going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Minimal docs</a:t>
            </a:r>
          </a:p>
          <a:p>
            <a:r>
              <a:rPr lang="en-US" baseline="0" dirty="0" smtClean="0"/>
              <a:t>   Don’t assume the enterprise understands what OSS is to the level you do</a:t>
            </a:r>
          </a:p>
          <a:p>
            <a:r>
              <a:rPr lang="en-US" baseline="0" dirty="0" smtClean="0"/>
              <a:t>   Remember the WHY question? Answer it thoroughly here</a:t>
            </a:r>
          </a:p>
          <a:p>
            <a:r>
              <a:rPr lang="en-US" baseline="0" dirty="0" smtClean="0"/>
              <a:t>   The process should be in the forefront so people know how to get up and going</a:t>
            </a:r>
          </a:p>
          <a:p>
            <a:r>
              <a:rPr lang="en-US" baseline="0" dirty="0" smtClean="0"/>
              <a:t>   Be sure to tell them where they can go for guidance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a sales point!</a:t>
            </a:r>
          </a:p>
          <a:p>
            <a:r>
              <a:rPr lang="en-US" baseline="0" dirty="0" smtClean="0"/>
              <a:t>   People who have gone through the process can point others to it</a:t>
            </a:r>
          </a:p>
          <a:p>
            <a:r>
              <a:rPr lang="en-US" baseline="0" dirty="0" smtClean="0"/>
              <a:t>   When bumps happen on the journey, rely on your </a:t>
            </a:r>
            <a:r>
              <a:rPr lang="en-US" baseline="0" dirty="0" err="1" smtClean="0"/>
              <a:t>doco</a:t>
            </a:r>
            <a:r>
              <a:rPr lang="en-US" baseline="0" dirty="0" smtClean="0"/>
              <a:t> and principles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21C93-C6C5-43C9-BDBB-3B3926036F6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245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SlideNameDept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164592" y="3217936"/>
            <a:ext cx="3124200" cy="170816"/>
          </a:xfrm>
        </p:spPr>
        <p:txBody>
          <a:bodyPr vert="horz" lIns="91440" tIns="0" rIns="91440" bIns="45720" rtlCol="0" anchor="t" anchorCtr="0">
            <a:spAutoFit/>
          </a:bodyPr>
          <a:lstStyle>
            <a:lvl1pPr marL="115885" indent="-115885">
              <a:buNone/>
              <a:defRPr lang="en-US" sz="900" b="0" cap="none" baseline="0" dirty="0" smtClean="0">
                <a:latin typeface="Mark Offc For MC Medium" panose="020B0604020101010102" pitchFamily="34" charset="0"/>
              </a:defRPr>
            </a:lvl1pPr>
          </a:lstStyle>
          <a:p>
            <a:pPr marL="0" lvl="0" indent="0"/>
            <a:r>
              <a:rPr lang="en-US" dirty="0" smtClean="0"/>
              <a:t>Click to add presenter name, department</a:t>
            </a:r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 bwMode="gray">
          <a:xfrm>
            <a:off x="164592" y="2469416"/>
            <a:ext cx="5799531" cy="498725"/>
          </a:xfrm>
          <a:ln>
            <a:noFill/>
          </a:ln>
        </p:spPr>
        <p:txBody>
          <a:bodyPr rIns="91440"/>
          <a:lstStyle>
            <a:lvl1pPr marL="0" indent="0" algn="l">
              <a:lnSpc>
                <a:spcPct val="8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 bwMode="gray">
          <a:xfrm>
            <a:off x="164592" y="1034228"/>
            <a:ext cx="5799531" cy="1421928"/>
          </a:xfrm>
          <a:ln>
            <a:noFill/>
          </a:ln>
        </p:spPr>
        <p:txBody>
          <a:bodyPr rIns="91440" anchor="b"/>
          <a:lstStyle>
            <a:lvl1pPr algn="l">
              <a:lnSpc>
                <a:spcPct val="80000"/>
              </a:lnSpc>
              <a:defRPr sz="5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" y="4480560"/>
            <a:ext cx="1745991" cy="30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698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119438" y="192088"/>
            <a:ext cx="5786438" cy="412574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Subtitle 2"/>
          <p:cNvSpPr>
            <a:spLocks noGrp="1"/>
          </p:cNvSpPr>
          <p:nvPr>
            <p:ph type="body" idx="13" hasCustomPrompt="1"/>
          </p:nvPr>
        </p:nvSpPr>
        <p:spPr bwMode="gray">
          <a:xfrm>
            <a:off x="164592" y="1042416"/>
            <a:ext cx="2725896" cy="617934"/>
          </a:xfrm>
        </p:spPr>
        <p:txBody>
          <a:bodyPr rIns="0" anchor="t" anchorCtr="0"/>
          <a:lstStyle>
            <a:lvl1pPr marL="0" indent="0">
              <a:buNone/>
              <a:defRPr sz="1400" b="0">
                <a:latin typeface="Mark Offc For MC" panose="020B0504020101010102" pitchFamily="34" charset="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add subtitle or secondary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64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 (no bullets)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119438" y="192088"/>
            <a:ext cx="5786438" cy="4125742"/>
          </a:xfrm>
        </p:spPr>
        <p:txBody>
          <a:bodyPr/>
          <a:lstStyle>
            <a:lvl1pPr marL="0" indent="0">
              <a:buNone/>
              <a:defRPr/>
            </a:lvl1pPr>
            <a:lvl2pPr marL="147634" indent="0">
              <a:buNone/>
              <a:defRPr/>
            </a:lvl2pPr>
            <a:lvl3pPr marL="287330" indent="0">
              <a:buNone/>
              <a:defRPr/>
            </a:lvl3pPr>
            <a:lvl4pPr marL="434964" indent="0">
              <a:buNone/>
              <a:defRPr/>
            </a:lvl4pPr>
            <a:lvl5pPr marL="568311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Subtitle 2"/>
          <p:cNvSpPr>
            <a:spLocks noGrp="1"/>
          </p:cNvSpPr>
          <p:nvPr>
            <p:ph type="body" idx="13" hasCustomPrompt="1"/>
          </p:nvPr>
        </p:nvSpPr>
        <p:spPr bwMode="gray">
          <a:xfrm>
            <a:off x="164592" y="1042416"/>
            <a:ext cx="2725896" cy="617934"/>
          </a:xfrm>
        </p:spPr>
        <p:txBody>
          <a:bodyPr rIns="0" anchor="t" anchorCtr="0"/>
          <a:lstStyle>
            <a:lvl1pPr marL="0" indent="0">
              <a:buNone/>
              <a:defRPr sz="1400" b="0">
                <a:latin typeface="Mark Offc For MC" panose="020B0504020101010102" pitchFamily="34" charset="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add subtitle or secondary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51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119438" y="192088"/>
            <a:ext cx="2743200" cy="412574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 bwMode="gray">
          <a:xfrm>
            <a:off x="6163056" y="192024"/>
            <a:ext cx="2743200" cy="41239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04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119438" y="192088"/>
            <a:ext cx="2743200" cy="412574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Subtitle 2"/>
          <p:cNvSpPr>
            <a:spLocks noGrp="1"/>
          </p:cNvSpPr>
          <p:nvPr>
            <p:ph type="body" idx="13" hasCustomPrompt="1"/>
          </p:nvPr>
        </p:nvSpPr>
        <p:spPr bwMode="gray">
          <a:xfrm>
            <a:off x="164592" y="1042416"/>
            <a:ext cx="2725896" cy="617934"/>
          </a:xfrm>
        </p:spPr>
        <p:txBody>
          <a:bodyPr rIns="0" anchor="t" anchorCtr="0"/>
          <a:lstStyle>
            <a:lvl1pPr marL="0" indent="0">
              <a:buNone/>
              <a:defRPr sz="1400" b="0">
                <a:latin typeface="Mark Offc For MC" panose="020B0504020101010102" pitchFamily="34" charset="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add subtitle or secondary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 bwMode="gray">
          <a:xfrm>
            <a:off x="6163056" y="192088"/>
            <a:ext cx="2743200" cy="41239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04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 (no bullets)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119438" y="192088"/>
            <a:ext cx="2743200" cy="4125742"/>
          </a:xfrm>
        </p:spPr>
        <p:txBody>
          <a:bodyPr/>
          <a:lstStyle>
            <a:lvl1pPr marL="0" indent="0">
              <a:buNone/>
              <a:defRPr/>
            </a:lvl1pPr>
            <a:lvl2pPr marL="147634" indent="0">
              <a:buNone/>
              <a:defRPr/>
            </a:lvl2pPr>
            <a:lvl3pPr marL="287330" indent="0">
              <a:buNone/>
              <a:defRPr/>
            </a:lvl3pPr>
            <a:lvl4pPr marL="434964" indent="0">
              <a:buNone/>
              <a:defRPr/>
            </a:lvl4pPr>
            <a:lvl5pPr marL="568311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Subtitle 2"/>
          <p:cNvSpPr>
            <a:spLocks noGrp="1"/>
          </p:cNvSpPr>
          <p:nvPr>
            <p:ph type="body" idx="13" hasCustomPrompt="1"/>
          </p:nvPr>
        </p:nvSpPr>
        <p:spPr bwMode="gray">
          <a:xfrm>
            <a:off x="164592" y="1042416"/>
            <a:ext cx="2725896" cy="617934"/>
          </a:xfrm>
        </p:spPr>
        <p:txBody>
          <a:bodyPr rIns="0" anchor="t" anchorCtr="0"/>
          <a:lstStyle>
            <a:lvl1pPr marL="0" indent="0">
              <a:buNone/>
              <a:defRPr sz="1400" b="0">
                <a:latin typeface="Mark Offc For MC" panose="020B0504020101010102" pitchFamily="34" charset="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add subtitle or secondary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 bwMode="gray">
          <a:xfrm>
            <a:off x="6163056" y="192088"/>
            <a:ext cx="2743200" cy="4123944"/>
          </a:xfrm>
        </p:spPr>
        <p:txBody>
          <a:bodyPr/>
          <a:lstStyle>
            <a:lvl1pPr marL="0" indent="0">
              <a:buNone/>
              <a:defRPr/>
            </a:lvl1pPr>
            <a:lvl2pPr marL="147634" indent="0">
              <a:buNone/>
              <a:defRPr/>
            </a:lvl2pPr>
            <a:lvl3pPr marL="287330" indent="0">
              <a:buNone/>
              <a:defRPr/>
            </a:lvl3pPr>
            <a:lvl4pPr marL="434964" indent="0">
              <a:buNone/>
              <a:defRPr/>
            </a:lvl4pPr>
            <a:lvl5pPr marL="568311" indent="0"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895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22" name="Subtitle 2"/>
          <p:cNvSpPr>
            <a:spLocks noGrp="1"/>
          </p:cNvSpPr>
          <p:nvPr>
            <p:ph type="body" idx="13" hasCustomPrompt="1"/>
          </p:nvPr>
        </p:nvSpPr>
        <p:spPr bwMode="gray">
          <a:xfrm>
            <a:off x="164592" y="1042416"/>
            <a:ext cx="2725896" cy="617934"/>
          </a:xfrm>
        </p:spPr>
        <p:txBody>
          <a:bodyPr rIns="0" anchor="t" anchorCtr="0"/>
          <a:lstStyle>
            <a:lvl1pPr marL="0" indent="0">
              <a:buNone/>
              <a:defRPr sz="1400" b="0">
                <a:latin typeface="Mark Offc For MC" panose="020B0504020101010102" pitchFamily="34" charset="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add subtitle or secondary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long)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164592" y="192025"/>
            <a:ext cx="8567928" cy="3108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17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48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4572000" y="0"/>
            <a:ext cx="4572000" cy="5143500"/>
          </a:xfrm>
        </p:spPr>
        <p:txBody>
          <a:bodyPr bIns="2011680" anchor="b" anchorCtr="0"/>
          <a:lstStyle>
            <a:lvl1pPr marL="0" indent="0" algn="ctr">
              <a:buNone/>
              <a:defRPr sz="1200">
                <a:solidFill>
                  <a:srgbClr val="B9B9B9"/>
                </a:solidFill>
                <a:latin typeface="+mn-lt"/>
              </a:defRPr>
            </a:lvl1pPr>
          </a:lstStyle>
          <a:p>
            <a:r>
              <a:rPr lang="en-US" dirty="0" smtClean="0"/>
              <a:t>Click icon to add image.</a:t>
            </a:r>
            <a:br>
              <a:rPr lang="en-US" dirty="0" smtClean="0"/>
            </a:br>
            <a:r>
              <a:rPr lang="en-US" dirty="0" smtClean="0"/>
              <a:t>Get </a:t>
            </a:r>
            <a:r>
              <a:rPr lang="en-US" dirty="0" err="1" smtClean="0"/>
              <a:t>Mastercard</a:t>
            </a:r>
            <a:r>
              <a:rPr lang="en-US" dirty="0" smtClean="0"/>
              <a:t> approved photography and</a:t>
            </a:r>
            <a:br>
              <a:rPr lang="en-US" dirty="0" smtClean="0"/>
            </a:br>
            <a:r>
              <a:rPr lang="en-US" dirty="0" smtClean="0"/>
              <a:t>imagery guidelines at designcenter.mastercard.com.</a:t>
            </a:r>
          </a:p>
        </p:txBody>
      </p:sp>
      <p:sp>
        <p:nvSpPr>
          <p:cNvPr id="14" name="Attribution Placeholder 2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69863" y="1934578"/>
            <a:ext cx="2813050" cy="617538"/>
          </a:xfrm>
        </p:spPr>
        <p:txBody>
          <a:bodyPr/>
          <a:lstStyle>
            <a:lvl1pPr marL="0" indent="0">
              <a:buNone/>
              <a:defRPr lang="en-US" sz="1400" b="0" kern="1200" dirty="0">
                <a:solidFill>
                  <a:schemeClr val="tx1"/>
                </a:solidFill>
                <a:latin typeface="MarkForMC Nrw O" panose="020B0506020201010104" pitchFamily="34" charset="0"/>
                <a:ea typeface="+mn-ea"/>
                <a:cs typeface="+mn-cs"/>
              </a:defRPr>
            </a:lvl1pPr>
            <a:lvl2pPr marL="147634" indent="0">
              <a:buNone/>
              <a:defRPr/>
            </a:lvl2pPr>
            <a:lvl3pPr marL="287330" indent="0">
              <a:buNone/>
              <a:defRPr/>
            </a:lvl3pPr>
            <a:lvl4pPr marL="434964" indent="0">
              <a:buNone/>
              <a:defRPr/>
            </a:lvl4pPr>
            <a:lvl5pPr marL="568311" indent="0">
              <a:buNone/>
              <a:defRPr/>
            </a:lvl5pPr>
          </a:lstStyle>
          <a:p>
            <a:pPr marL="0" lvl="0" indent="0" algn="l" defTabSz="685783" rtl="0" eaLnBrk="1" latinLnBrk="0" hangingPunct="1">
              <a:lnSpc>
                <a:spcPct val="90000"/>
              </a:lnSpc>
              <a:spcBef>
                <a:spcPts val="1200"/>
              </a:spcBef>
              <a:buFont typeface="Mark Offc For MC" panose="020B0604020202020204" pitchFamily="34" charset="0"/>
              <a:buNone/>
            </a:pPr>
            <a:r>
              <a:rPr lang="en-US" dirty="0" smtClean="0"/>
              <a:t>Click to add quote attribution</a:t>
            </a:r>
            <a:endParaRPr lang="en-US" dirty="0"/>
          </a:p>
        </p:txBody>
      </p:sp>
      <p:sp>
        <p:nvSpPr>
          <p:cNvPr id="12" name="Quote Placeholder 1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69863" y="112582"/>
            <a:ext cx="4059237" cy="1821996"/>
          </a:xfrm>
        </p:spPr>
        <p:txBody>
          <a:bodyPr anchor="t" anchorCtr="0">
            <a:noAutofit/>
          </a:bodyPr>
          <a:lstStyle>
            <a:lvl1pPr marL="0" indent="0">
              <a:buNone/>
              <a:defRPr lang="en-US" sz="2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47634" indent="0">
              <a:buNone/>
              <a:defRPr/>
            </a:lvl2pPr>
            <a:lvl3pPr marL="287330" indent="0">
              <a:buNone/>
              <a:defRPr/>
            </a:lvl3pPr>
            <a:lvl4pPr marL="434964" indent="0">
              <a:buNone/>
              <a:defRPr/>
            </a:lvl4pPr>
            <a:lvl5pPr marL="568311" indent="0">
              <a:buNone/>
              <a:defRPr/>
            </a:lvl5pPr>
          </a:lstStyle>
          <a:p>
            <a:pPr marL="0" lvl="0" indent="0" algn="l" defTabSz="685783" rtl="0" eaLnBrk="1" latinLnBrk="0" hangingPunct="1">
              <a:lnSpc>
                <a:spcPct val="114000"/>
              </a:lnSpc>
              <a:spcBef>
                <a:spcPts val="1200"/>
              </a:spcBef>
              <a:buFont typeface="Mark Offc For MC" panose="020B0604020202020204" pitchFamily="34" charset="0"/>
              <a:buNone/>
            </a:pPr>
            <a:r>
              <a:rPr lang="en-US" dirty="0" smtClean="0"/>
              <a:t>Click to add quote</a:t>
            </a:r>
          </a:p>
        </p:txBody>
      </p:sp>
    </p:spTree>
    <p:extLst>
      <p:ext uri="{BB962C8B-B14F-4D97-AF65-F5344CB8AC3E}">
        <p14:creationId xmlns:p14="http://schemas.microsoft.com/office/powerpoint/2010/main" val="1681616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29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28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idx="26"/>
          </p:nvPr>
        </p:nvSpPr>
        <p:spPr bwMode="gray">
          <a:xfrm>
            <a:off x="4119851" y="3881173"/>
            <a:ext cx="4786026" cy="422641"/>
          </a:xfrm>
        </p:spPr>
        <p:txBody>
          <a:bodyPr lIns="182880" anchor="t" anchorCtr="0"/>
          <a:lstStyle>
            <a:lvl1pPr marL="0" indent="0" algn="l">
              <a:lnSpc>
                <a:spcPct val="85000"/>
              </a:lnSpc>
              <a:spcBef>
                <a:spcPts val="300"/>
              </a:spcBef>
              <a:buNone/>
              <a:defRPr sz="1100" b="0">
                <a:latin typeface="+mn-lt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1"/>
          <p:cNvSpPr>
            <a:spLocks noGrp="1"/>
          </p:cNvSpPr>
          <p:nvPr>
            <p:ph type="body" idx="18"/>
          </p:nvPr>
        </p:nvSpPr>
        <p:spPr bwMode="gray">
          <a:xfrm>
            <a:off x="4119851" y="3612234"/>
            <a:ext cx="4786026" cy="258532"/>
          </a:xfrm>
        </p:spPr>
        <p:txBody>
          <a:bodyPr lIns="182880" anchor="t" anchorCtr="0">
            <a:noAutofit/>
          </a:bodyPr>
          <a:lstStyle>
            <a:lvl1pPr marL="0" indent="0">
              <a:buNone/>
              <a:defRPr sz="1200" b="0">
                <a:solidFill>
                  <a:schemeClr val="accent1"/>
                </a:solidFill>
                <a:latin typeface="MarkForMC Nrw Medium" panose="020B0606020201010104" pitchFamily="34" charset="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22"/>
          </p:nvPr>
        </p:nvSpPr>
        <p:spPr bwMode="gray">
          <a:xfrm>
            <a:off x="3205451" y="3612294"/>
            <a:ext cx="914400" cy="914400"/>
          </a:xfrm>
        </p:spPr>
        <p:txBody>
          <a:bodyPr/>
          <a:lstStyle>
            <a:lvl1pPr marL="0" indent="0" algn="l">
              <a:buFont typeface="Mark Offc For MC" panose="020B0604020202020204" pitchFamily="34" charset="0"/>
              <a:buNone/>
              <a:defRPr sz="1051">
                <a:solidFill>
                  <a:srgbClr val="B9B9B9"/>
                </a:solidFill>
                <a:latin typeface="+mn-lt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idx="25"/>
          </p:nvPr>
        </p:nvSpPr>
        <p:spPr bwMode="gray">
          <a:xfrm>
            <a:off x="4119851" y="2736970"/>
            <a:ext cx="4786026" cy="422641"/>
          </a:xfrm>
        </p:spPr>
        <p:txBody>
          <a:bodyPr lIns="182880" anchor="t" anchorCtr="0"/>
          <a:lstStyle>
            <a:lvl1pPr marL="0" indent="0" algn="l">
              <a:lnSpc>
                <a:spcPct val="85000"/>
              </a:lnSpc>
              <a:spcBef>
                <a:spcPts val="300"/>
              </a:spcBef>
              <a:buNone/>
              <a:defRPr sz="1100" b="0">
                <a:latin typeface="+mn-lt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body" idx="17"/>
          </p:nvPr>
        </p:nvSpPr>
        <p:spPr bwMode="gray">
          <a:xfrm>
            <a:off x="4119851" y="2468193"/>
            <a:ext cx="4786026" cy="258532"/>
          </a:xfrm>
        </p:spPr>
        <p:txBody>
          <a:bodyPr lIns="182880" anchor="t" anchorCtr="0">
            <a:noAutofit/>
          </a:bodyPr>
          <a:lstStyle>
            <a:lvl1pPr marL="0" indent="0">
              <a:buNone/>
              <a:defRPr sz="1200" b="0">
                <a:solidFill>
                  <a:schemeClr val="accent1"/>
                </a:solidFill>
                <a:latin typeface="MarkForMC Nrw Medium" panose="020B0606020201010104" pitchFamily="34" charset="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21"/>
          </p:nvPr>
        </p:nvSpPr>
        <p:spPr bwMode="gray">
          <a:xfrm>
            <a:off x="3205451" y="2468192"/>
            <a:ext cx="914400" cy="914400"/>
          </a:xfrm>
        </p:spPr>
        <p:txBody>
          <a:bodyPr/>
          <a:lstStyle>
            <a:lvl1pPr marL="0" indent="0" algn="l">
              <a:buFont typeface="Mark Offc For MC" panose="020B0604020202020204" pitchFamily="34" charset="0"/>
              <a:buNone/>
              <a:defRPr sz="1051">
                <a:solidFill>
                  <a:srgbClr val="B9B9B9"/>
                </a:solidFill>
                <a:latin typeface="+mn-lt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24"/>
          </p:nvPr>
        </p:nvSpPr>
        <p:spPr bwMode="gray">
          <a:xfrm>
            <a:off x="4119851" y="1595250"/>
            <a:ext cx="4786026" cy="422641"/>
          </a:xfrm>
        </p:spPr>
        <p:txBody>
          <a:bodyPr lIns="182880" anchor="t" anchorCtr="0"/>
          <a:lstStyle>
            <a:lvl1pPr marL="0" indent="0" algn="l">
              <a:lnSpc>
                <a:spcPct val="85000"/>
              </a:lnSpc>
              <a:spcBef>
                <a:spcPts val="300"/>
              </a:spcBef>
              <a:buNone/>
              <a:defRPr sz="1100" b="0">
                <a:latin typeface="+mn-lt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1"/>
          <p:cNvSpPr>
            <a:spLocks noGrp="1"/>
          </p:cNvSpPr>
          <p:nvPr>
            <p:ph type="body" idx="14"/>
          </p:nvPr>
        </p:nvSpPr>
        <p:spPr bwMode="gray">
          <a:xfrm>
            <a:off x="4119851" y="1324092"/>
            <a:ext cx="4786026" cy="258532"/>
          </a:xfrm>
        </p:spPr>
        <p:txBody>
          <a:bodyPr lIns="182880" anchor="t" anchorCtr="0">
            <a:noAutofit/>
          </a:bodyPr>
          <a:lstStyle>
            <a:lvl1pPr marL="0" indent="0">
              <a:buNone/>
              <a:defRPr sz="1200" b="0">
                <a:solidFill>
                  <a:schemeClr val="accent1"/>
                </a:solidFill>
                <a:latin typeface="MarkForMC Nrw Medium" panose="020B0606020201010104" pitchFamily="34" charset="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20"/>
          </p:nvPr>
        </p:nvSpPr>
        <p:spPr bwMode="gray">
          <a:xfrm>
            <a:off x="3205451" y="1324091"/>
            <a:ext cx="914400" cy="914400"/>
          </a:xfrm>
        </p:spPr>
        <p:txBody>
          <a:bodyPr/>
          <a:lstStyle>
            <a:lvl1pPr marL="0" indent="0" algn="l">
              <a:buFont typeface="Mark Offc For MC" panose="020B0604020202020204" pitchFamily="34" charset="0"/>
              <a:buNone/>
              <a:defRPr sz="1051">
                <a:solidFill>
                  <a:srgbClr val="B9B9B9"/>
                </a:solidFill>
                <a:latin typeface="+mn-lt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23"/>
          </p:nvPr>
        </p:nvSpPr>
        <p:spPr bwMode="gray">
          <a:xfrm>
            <a:off x="4119851" y="451147"/>
            <a:ext cx="4786026" cy="422641"/>
          </a:xfrm>
        </p:spPr>
        <p:txBody>
          <a:bodyPr lIns="182880" anchor="t" anchorCtr="0"/>
          <a:lstStyle>
            <a:lvl1pPr marL="0" indent="0" algn="l">
              <a:lnSpc>
                <a:spcPct val="85000"/>
              </a:lnSpc>
              <a:spcBef>
                <a:spcPts val="300"/>
              </a:spcBef>
              <a:buNone/>
              <a:defRPr sz="1100" b="0">
                <a:latin typeface="+mn-lt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1"/>
          <p:cNvSpPr>
            <a:spLocks noGrp="1"/>
          </p:cNvSpPr>
          <p:nvPr>
            <p:ph type="body" idx="13"/>
          </p:nvPr>
        </p:nvSpPr>
        <p:spPr bwMode="gray">
          <a:xfrm>
            <a:off x="4119851" y="179989"/>
            <a:ext cx="4786026" cy="258532"/>
          </a:xfrm>
        </p:spPr>
        <p:txBody>
          <a:bodyPr lIns="182880" anchor="t" anchorCtr="0">
            <a:noAutofit/>
          </a:bodyPr>
          <a:lstStyle>
            <a:lvl1pPr marL="0" indent="0">
              <a:buNone/>
              <a:defRPr sz="1200" b="0">
                <a:solidFill>
                  <a:schemeClr val="accent1"/>
                </a:solidFill>
                <a:latin typeface="MarkForMC Nrw Medium" panose="020B0606020201010104" pitchFamily="34" charset="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9"/>
          </p:nvPr>
        </p:nvSpPr>
        <p:spPr bwMode="gray">
          <a:xfrm>
            <a:off x="3205451" y="179990"/>
            <a:ext cx="914400" cy="914400"/>
          </a:xfrm>
        </p:spPr>
        <p:txBody>
          <a:bodyPr/>
          <a:lstStyle>
            <a:lvl1pPr marL="0" indent="0" algn="l">
              <a:buFont typeface="Mark Offc For MC" panose="020B0604020202020204" pitchFamily="34" charset="0"/>
              <a:buNone/>
              <a:defRPr sz="1051">
                <a:solidFill>
                  <a:srgbClr val="B9B9B9"/>
                </a:solidFill>
                <a:latin typeface="+mn-lt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91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aphic - Dark">
    <p:bg bwMode="gray">
      <p:bgPr>
        <a:solidFill>
          <a:srgbClr val="17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SlideNameDept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164592" y="3217936"/>
            <a:ext cx="3124200" cy="170816"/>
          </a:xfrm>
        </p:spPr>
        <p:txBody>
          <a:bodyPr vert="horz" lIns="91440" tIns="0" rIns="91440" bIns="45720" rtlCol="0" anchor="t" anchorCtr="0">
            <a:spAutoFit/>
          </a:bodyPr>
          <a:lstStyle>
            <a:lvl1pPr marL="115885" indent="-115885">
              <a:buNone/>
              <a:defRPr lang="en-US" sz="900" b="0" cap="none" baseline="0" dirty="0" smtClean="0">
                <a:solidFill>
                  <a:srgbClr val="FFFFFF"/>
                </a:solidFill>
                <a:latin typeface="Mark Offc For MC Medium" panose="020B0604020101010102" pitchFamily="34" charset="0"/>
              </a:defRPr>
            </a:lvl1pPr>
          </a:lstStyle>
          <a:p>
            <a:pPr marL="0" lvl="0" indent="0"/>
            <a:r>
              <a:rPr lang="en-US" dirty="0" smtClean="0"/>
              <a:t>Click to add presenter name, department</a:t>
            </a:r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 bwMode="gray">
          <a:xfrm>
            <a:off x="164592" y="2469416"/>
            <a:ext cx="5799531" cy="498725"/>
          </a:xfrm>
          <a:ln>
            <a:noFill/>
          </a:ln>
        </p:spPr>
        <p:txBody>
          <a:bodyPr rIns="91440"/>
          <a:lstStyle>
            <a:lvl1pPr marL="0" indent="0" algn="l">
              <a:lnSpc>
                <a:spcPct val="80000"/>
              </a:lnSpc>
              <a:buNone/>
              <a:defRPr sz="1400">
                <a:solidFill>
                  <a:srgbClr val="FFFFFF"/>
                </a:solidFill>
                <a:latin typeface="+mj-lt"/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 bwMode="gray">
          <a:xfrm>
            <a:off x="164592" y="1034228"/>
            <a:ext cx="5799531" cy="1421928"/>
          </a:xfrm>
          <a:ln>
            <a:noFill/>
          </a:ln>
        </p:spPr>
        <p:txBody>
          <a:bodyPr rIns="91440" anchor="b"/>
          <a:lstStyle>
            <a:lvl1pPr algn="l">
              <a:lnSpc>
                <a:spcPct val="80000"/>
              </a:lnSpc>
              <a:defRPr sz="5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" y="4480560"/>
            <a:ext cx="1745991" cy="30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566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0" y="0"/>
            <a:ext cx="9144000" cy="4761915"/>
          </a:xfrm>
        </p:spPr>
        <p:txBody>
          <a:bodyPr tIns="182880" rIns="91440" bIns="1005840" anchor="b" anchorCtr="0"/>
          <a:lstStyle>
            <a:lvl1pPr marL="0" indent="0" algn="ctr">
              <a:spcBef>
                <a:spcPts val="0"/>
              </a:spcBef>
              <a:buNone/>
              <a:defRPr>
                <a:solidFill>
                  <a:srgbClr val="B9B9B9"/>
                </a:solidFill>
                <a:latin typeface="+mn-lt"/>
              </a:defRPr>
            </a:lvl1pPr>
          </a:lstStyle>
          <a:p>
            <a:r>
              <a:rPr lang="en-US" dirty="0" smtClean="0"/>
              <a:t>Click icon to add image.</a:t>
            </a:r>
            <a:br>
              <a:rPr lang="en-US" dirty="0" smtClean="0"/>
            </a:br>
            <a:r>
              <a:rPr lang="en-US" dirty="0" smtClean="0"/>
              <a:t>Get </a:t>
            </a:r>
            <a:r>
              <a:rPr lang="en-US" dirty="0" err="1" smtClean="0"/>
              <a:t>Mastercard</a:t>
            </a:r>
            <a:r>
              <a:rPr lang="en-US" dirty="0" smtClean="0"/>
              <a:t> approved photography and</a:t>
            </a:r>
            <a:br>
              <a:rPr lang="en-US" dirty="0" smtClean="0"/>
            </a:br>
            <a:r>
              <a:rPr lang="en-US" dirty="0" smtClean="0"/>
              <a:t>imagery guidelines at designcenter.mastercard.com.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994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" y="4892040"/>
            <a:ext cx="825845" cy="145737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164593" y="191594"/>
            <a:ext cx="4198001" cy="321562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tx1"/>
                </a:solidFill>
                <a:latin typeface="Mark Offc For MC" panose="020B0504020101010102" pitchFamily="34" charset="0"/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section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64594" y="606172"/>
            <a:ext cx="4198001" cy="1034129"/>
          </a:xfrm>
        </p:spPr>
        <p:txBody>
          <a:bodyPr anchor="t" anchorCtr="0"/>
          <a:lstStyle>
            <a:lvl1pPr>
              <a:defRPr sz="3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92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Graphic - Dark">
    <p:bg bwMode="gray">
      <p:bgPr>
        <a:solidFill>
          <a:srgbClr val="17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164593" y="191594"/>
            <a:ext cx="4198001" cy="321562"/>
          </a:xfrm>
        </p:spPr>
        <p:txBody>
          <a:bodyPr/>
          <a:lstStyle>
            <a:lvl1pPr marL="0" indent="0">
              <a:buNone/>
              <a:defRPr sz="1600" b="1">
                <a:solidFill>
                  <a:srgbClr val="FFFFFF"/>
                </a:solidFill>
                <a:latin typeface="Mark Offc For MC" panose="020B0504020101010102" pitchFamily="34" charset="0"/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section number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64594" y="606172"/>
            <a:ext cx="4198001" cy="1034129"/>
          </a:xfrm>
        </p:spPr>
        <p:txBody>
          <a:bodyPr anchor="t" anchorCtr="0"/>
          <a:lstStyle>
            <a:lvl1pPr>
              <a:defRPr sz="3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" y="4892040"/>
            <a:ext cx="825845" cy="14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366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Graphic - Light">
    <p:bg bwMode="gray"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" y="4892040"/>
            <a:ext cx="825845" cy="145737"/>
          </a:xfrm>
          <a:prstGeom prst="rect">
            <a:avLst/>
          </a:prstGeom>
        </p:spPr>
      </p:pic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164593" y="191594"/>
            <a:ext cx="4198001" cy="321562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tx1"/>
                </a:solidFill>
                <a:latin typeface="Mark Offc For MC" panose="020B0504020101010102" pitchFamily="34" charset="0"/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section number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64594" y="606172"/>
            <a:ext cx="4198001" cy="1034129"/>
          </a:xfrm>
        </p:spPr>
        <p:txBody>
          <a:bodyPr anchor="t" anchorCtr="0"/>
          <a:lstStyle>
            <a:lvl1pPr>
              <a:defRPr sz="3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84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Custom Image - Dark">
    <p:bg bwMode="gray">
      <p:bgPr>
        <a:solidFill>
          <a:srgbClr val="17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4572000" y="0"/>
            <a:ext cx="4572000" cy="5143500"/>
          </a:xfrm>
        </p:spPr>
        <p:txBody>
          <a:bodyPr bIns="2011680" anchor="b" anchorCtr="0"/>
          <a:lstStyle>
            <a:lvl1pPr marL="0" indent="0" algn="ctr">
              <a:buNone/>
              <a:defRPr sz="1200">
                <a:solidFill>
                  <a:srgbClr val="B9B9B9"/>
                </a:solidFill>
                <a:latin typeface="+mn-lt"/>
              </a:defRPr>
            </a:lvl1pPr>
          </a:lstStyle>
          <a:p>
            <a:r>
              <a:rPr lang="en-US" dirty="0" smtClean="0"/>
              <a:t>Click icon to add image.</a:t>
            </a:r>
            <a:br>
              <a:rPr lang="en-US" dirty="0" smtClean="0"/>
            </a:br>
            <a:r>
              <a:rPr lang="en-US" dirty="0" smtClean="0"/>
              <a:t>Get </a:t>
            </a:r>
            <a:r>
              <a:rPr lang="en-US" dirty="0" err="1" smtClean="0"/>
              <a:t>Mastercard</a:t>
            </a:r>
            <a:r>
              <a:rPr lang="en-US" dirty="0" smtClean="0"/>
              <a:t> approved photography and</a:t>
            </a:r>
            <a:br>
              <a:rPr lang="en-US" dirty="0" smtClean="0"/>
            </a:br>
            <a:r>
              <a:rPr lang="en-US" dirty="0" smtClean="0"/>
              <a:t>imagery guidelines at designcenter.mastercard.com.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164593" y="191594"/>
            <a:ext cx="4198001" cy="321562"/>
          </a:xfrm>
        </p:spPr>
        <p:txBody>
          <a:bodyPr/>
          <a:lstStyle>
            <a:lvl1pPr marL="0" indent="0">
              <a:buNone/>
              <a:defRPr sz="1600" b="1">
                <a:solidFill>
                  <a:srgbClr val="FFFFFF"/>
                </a:solidFill>
                <a:latin typeface="Mark Offc For MC" panose="020B0504020101010102" pitchFamily="34" charset="0"/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section number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64594" y="606172"/>
            <a:ext cx="4198001" cy="1034129"/>
          </a:xfrm>
        </p:spPr>
        <p:txBody>
          <a:bodyPr anchor="t" anchorCtr="0"/>
          <a:lstStyle>
            <a:lvl1pPr>
              <a:defRPr sz="3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" y="4892040"/>
            <a:ext cx="825845" cy="14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83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Custom Image - Light">
    <p:bg bwMode="gray"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" y="4892040"/>
            <a:ext cx="825845" cy="145737"/>
          </a:xfrm>
          <a:prstGeom prst="rect">
            <a:avLst/>
          </a:prstGeom>
        </p:spPr>
      </p:pic>
      <p:sp>
        <p:nvSpPr>
          <p:cNvPr id="11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4572000" y="0"/>
            <a:ext cx="4572000" cy="5143500"/>
          </a:xfrm>
        </p:spPr>
        <p:txBody>
          <a:bodyPr bIns="2011680" anchor="b" anchorCtr="0"/>
          <a:lstStyle>
            <a:lvl1pPr marL="0" indent="0" algn="ctr">
              <a:buNone/>
              <a:defRPr sz="1200">
                <a:solidFill>
                  <a:srgbClr val="B9B9B9"/>
                </a:solidFill>
                <a:latin typeface="+mn-lt"/>
              </a:defRPr>
            </a:lvl1pPr>
          </a:lstStyle>
          <a:p>
            <a:r>
              <a:rPr lang="en-US" dirty="0" smtClean="0"/>
              <a:t>Click icon to add image.</a:t>
            </a:r>
            <a:br>
              <a:rPr lang="en-US" dirty="0" smtClean="0"/>
            </a:br>
            <a:r>
              <a:rPr lang="en-US" dirty="0" smtClean="0"/>
              <a:t>Get </a:t>
            </a:r>
            <a:r>
              <a:rPr lang="en-US" dirty="0" err="1" smtClean="0"/>
              <a:t>Mastercard</a:t>
            </a:r>
            <a:r>
              <a:rPr lang="en-US" dirty="0" smtClean="0"/>
              <a:t> approved photography and</a:t>
            </a:r>
            <a:br>
              <a:rPr lang="en-US" dirty="0" smtClean="0"/>
            </a:br>
            <a:r>
              <a:rPr lang="en-US" dirty="0" smtClean="0"/>
              <a:t>imagery guidelines at designcenter.mastercard.com.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164593" y="191594"/>
            <a:ext cx="4198001" cy="321562"/>
          </a:xfrm>
        </p:spPr>
        <p:txBody>
          <a:bodyPr/>
          <a:lstStyle>
            <a:lvl1pPr marL="0" indent="0">
              <a:buNone/>
              <a:defRPr sz="1600" b="1">
                <a:solidFill>
                  <a:schemeClr val="tx1"/>
                </a:solidFill>
                <a:latin typeface="Mark Offc For MC" panose="020B0504020101010102" pitchFamily="34" charset="0"/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section number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64594" y="606172"/>
            <a:ext cx="4198001" cy="1034129"/>
          </a:xfrm>
        </p:spPr>
        <p:txBody>
          <a:bodyPr anchor="t" anchorCtr="0"/>
          <a:lstStyle>
            <a:lvl1pPr>
              <a:defRPr sz="3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91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aphic - Light">
    <p:bg bwMode="gray"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SlideNameDept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164592" y="3217936"/>
            <a:ext cx="3124200" cy="170816"/>
          </a:xfrm>
        </p:spPr>
        <p:txBody>
          <a:bodyPr vert="horz" lIns="91440" tIns="0" rIns="91440" bIns="45720" rtlCol="0" anchor="t" anchorCtr="0">
            <a:spAutoFit/>
          </a:bodyPr>
          <a:lstStyle>
            <a:lvl1pPr marL="115885" indent="-115885">
              <a:buNone/>
              <a:defRPr lang="en-US" sz="900" b="0" cap="none" baseline="0" dirty="0" smtClean="0">
                <a:latin typeface="Mark Offc For MC Medium" panose="020B0604020101010102" pitchFamily="34" charset="0"/>
              </a:defRPr>
            </a:lvl1pPr>
          </a:lstStyle>
          <a:p>
            <a:pPr marL="0" lvl="0" indent="0"/>
            <a:r>
              <a:rPr lang="en-US" dirty="0" smtClean="0"/>
              <a:t>Click to add presenter name, department</a:t>
            </a:r>
          </a:p>
        </p:txBody>
      </p:sp>
      <p:sp>
        <p:nvSpPr>
          <p:cNvPr id="25" name="Subtitle 2"/>
          <p:cNvSpPr>
            <a:spLocks noGrp="1"/>
          </p:cNvSpPr>
          <p:nvPr>
            <p:ph type="subTitle" idx="1"/>
          </p:nvPr>
        </p:nvSpPr>
        <p:spPr bwMode="gray">
          <a:xfrm>
            <a:off x="164592" y="2469416"/>
            <a:ext cx="5799531" cy="498725"/>
          </a:xfrm>
          <a:ln>
            <a:noFill/>
          </a:ln>
        </p:spPr>
        <p:txBody>
          <a:bodyPr rIns="91440"/>
          <a:lstStyle>
            <a:lvl1pPr marL="0" indent="0" algn="l">
              <a:lnSpc>
                <a:spcPct val="8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 bwMode="gray">
          <a:xfrm>
            <a:off x="164592" y="1034228"/>
            <a:ext cx="5799531" cy="1421928"/>
          </a:xfrm>
          <a:ln>
            <a:noFill/>
          </a:ln>
        </p:spPr>
        <p:txBody>
          <a:bodyPr rIns="91440" anchor="b"/>
          <a:lstStyle>
            <a:lvl1pPr algn="l">
              <a:lnSpc>
                <a:spcPct val="80000"/>
              </a:lnSpc>
              <a:defRPr sz="5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" y="4480560"/>
            <a:ext cx="1745991" cy="30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893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 - Dark">
    <p:bg bwMode="gray">
      <p:bgPr>
        <a:solidFill>
          <a:srgbClr val="17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SlideNameDept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164592" y="3217936"/>
            <a:ext cx="3124200" cy="170816"/>
          </a:xfrm>
        </p:spPr>
        <p:txBody>
          <a:bodyPr vert="horz" lIns="91440" tIns="0" rIns="91440" bIns="45720" rtlCol="0" anchor="t" anchorCtr="0">
            <a:spAutoFit/>
          </a:bodyPr>
          <a:lstStyle>
            <a:lvl1pPr marL="115885" indent="-115885">
              <a:buNone/>
              <a:defRPr lang="en-US" sz="900" b="0" cap="none" baseline="0" dirty="0" smtClean="0">
                <a:solidFill>
                  <a:srgbClr val="FFFFFF"/>
                </a:solidFill>
                <a:latin typeface="Mark Offc For MC Medium" panose="020B0604020101010102" pitchFamily="34" charset="0"/>
              </a:defRPr>
            </a:lvl1pPr>
          </a:lstStyle>
          <a:p>
            <a:pPr marL="0" lvl="0" indent="0"/>
            <a:r>
              <a:rPr lang="en-US" dirty="0" smtClean="0"/>
              <a:t>Click to add presenter name, department</a:t>
            </a:r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 bwMode="gray">
          <a:xfrm>
            <a:off x="164592" y="2469416"/>
            <a:ext cx="4365625" cy="498725"/>
          </a:xfrm>
          <a:ln>
            <a:noFill/>
          </a:ln>
        </p:spPr>
        <p:txBody>
          <a:bodyPr rIns="91440"/>
          <a:lstStyle>
            <a:lvl1pPr marL="0" indent="0" algn="l">
              <a:lnSpc>
                <a:spcPct val="80000"/>
              </a:lnSpc>
              <a:buNone/>
              <a:defRPr sz="1400">
                <a:solidFill>
                  <a:srgbClr val="FFFFFF"/>
                </a:solidFill>
                <a:latin typeface="+mj-lt"/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 bwMode="gray">
          <a:xfrm>
            <a:off x="164592" y="591029"/>
            <a:ext cx="4365625" cy="1865126"/>
          </a:xfrm>
          <a:ln>
            <a:noFill/>
          </a:ln>
        </p:spPr>
        <p:txBody>
          <a:bodyPr rIns="91440" anchor="b"/>
          <a:lstStyle>
            <a:lvl1pPr algn="l">
              <a:lnSpc>
                <a:spcPct val="80000"/>
              </a:lnSpc>
              <a:defRPr sz="4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" y="4480560"/>
            <a:ext cx="1745991" cy="30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618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 - Light">
    <p:bg bwMode="gray"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SlideNameDept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164592" y="3217936"/>
            <a:ext cx="3124200" cy="170816"/>
          </a:xfrm>
        </p:spPr>
        <p:txBody>
          <a:bodyPr vert="horz" lIns="91440" tIns="0" rIns="91440" bIns="45720" rtlCol="0" anchor="t" anchorCtr="0">
            <a:spAutoFit/>
          </a:bodyPr>
          <a:lstStyle>
            <a:lvl1pPr marL="115885" indent="-115885">
              <a:buNone/>
              <a:defRPr lang="en-US" sz="900" b="0" cap="none" baseline="0" dirty="0" smtClean="0">
                <a:latin typeface="Mark Offc For MC Medium" panose="020B0604020101010102" pitchFamily="34" charset="0"/>
              </a:defRPr>
            </a:lvl1pPr>
          </a:lstStyle>
          <a:p>
            <a:pPr marL="0" lvl="0" indent="0"/>
            <a:r>
              <a:rPr lang="en-US" dirty="0" smtClean="0"/>
              <a:t>Click to add presenter name, department</a:t>
            </a:r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 bwMode="gray">
          <a:xfrm>
            <a:off x="164592" y="2469416"/>
            <a:ext cx="4365625" cy="498725"/>
          </a:xfrm>
          <a:ln>
            <a:noFill/>
          </a:ln>
        </p:spPr>
        <p:txBody>
          <a:bodyPr rIns="91440"/>
          <a:lstStyle>
            <a:lvl1pPr marL="0" indent="0" algn="l">
              <a:lnSpc>
                <a:spcPct val="8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 bwMode="gray">
          <a:xfrm>
            <a:off x="164592" y="591029"/>
            <a:ext cx="4365625" cy="1865126"/>
          </a:xfrm>
          <a:ln>
            <a:noFill/>
          </a:ln>
        </p:spPr>
        <p:txBody>
          <a:bodyPr rIns="91440" anchor="b"/>
          <a:lstStyle>
            <a:lvl1pPr algn="l">
              <a:lnSpc>
                <a:spcPct val="80000"/>
              </a:lnSpc>
              <a:defRPr sz="4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" y="4480560"/>
            <a:ext cx="1745991" cy="30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7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ustom Image - Dark">
    <p:bg bwMode="gray">
      <p:bgPr>
        <a:solidFill>
          <a:srgbClr val="171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4572000" y="0"/>
            <a:ext cx="4572000" cy="5143500"/>
          </a:xfrm>
        </p:spPr>
        <p:txBody>
          <a:bodyPr bIns="2011680" anchor="b" anchorCtr="0"/>
          <a:lstStyle>
            <a:lvl1pPr marL="0" indent="0" algn="ctr">
              <a:buNone/>
              <a:defRPr sz="1200">
                <a:solidFill>
                  <a:srgbClr val="94918C"/>
                </a:solidFill>
                <a:latin typeface="+mn-lt"/>
              </a:defRPr>
            </a:lvl1pPr>
          </a:lstStyle>
          <a:p>
            <a:r>
              <a:rPr lang="en-US" dirty="0" smtClean="0"/>
              <a:t>Click icon to add image.</a:t>
            </a:r>
            <a:br>
              <a:rPr lang="en-US" dirty="0" smtClean="0"/>
            </a:br>
            <a:r>
              <a:rPr lang="en-US" dirty="0" smtClean="0"/>
              <a:t>Get </a:t>
            </a:r>
            <a:r>
              <a:rPr lang="en-US" dirty="0" err="1" smtClean="0"/>
              <a:t>Mastercard</a:t>
            </a:r>
            <a:r>
              <a:rPr lang="en-US" dirty="0" smtClean="0"/>
              <a:t> approved photography and</a:t>
            </a:r>
            <a:br>
              <a:rPr lang="en-US" dirty="0" smtClean="0"/>
            </a:br>
            <a:r>
              <a:rPr lang="en-US" dirty="0" smtClean="0"/>
              <a:t>imagery guidelines at designcenter.mastercard.com.</a:t>
            </a:r>
          </a:p>
        </p:txBody>
      </p:sp>
      <p:sp>
        <p:nvSpPr>
          <p:cNvPr id="10" name="TitleSlideNameDept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164592" y="3217936"/>
            <a:ext cx="3124200" cy="170816"/>
          </a:xfrm>
        </p:spPr>
        <p:txBody>
          <a:bodyPr vert="horz" lIns="91440" tIns="0" rIns="91440" bIns="45720" rtlCol="0" anchor="t" anchorCtr="0">
            <a:spAutoFit/>
          </a:bodyPr>
          <a:lstStyle>
            <a:lvl1pPr marL="115885" indent="-115885">
              <a:buNone/>
              <a:defRPr lang="en-US" sz="900" b="0" cap="none" baseline="0" dirty="0" smtClean="0">
                <a:solidFill>
                  <a:srgbClr val="FFFFFF"/>
                </a:solidFill>
                <a:latin typeface="Mark Offc For MC Medium" panose="020B0604020101010102" pitchFamily="34" charset="0"/>
              </a:defRPr>
            </a:lvl1pPr>
          </a:lstStyle>
          <a:p>
            <a:pPr marL="0" lvl="0" indent="0"/>
            <a:r>
              <a:rPr lang="en-US" dirty="0" smtClean="0"/>
              <a:t>Click to add presenter name, department</a:t>
            </a:r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 bwMode="gray">
          <a:xfrm>
            <a:off x="164592" y="2469416"/>
            <a:ext cx="4365625" cy="498725"/>
          </a:xfrm>
          <a:ln>
            <a:noFill/>
          </a:ln>
        </p:spPr>
        <p:txBody>
          <a:bodyPr rIns="91440"/>
          <a:lstStyle>
            <a:lvl1pPr marL="0" indent="0" algn="l">
              <a:lnSpc>
                <a:spcPct val="80000"/>
              </a:lnSpc>
              <a:buNone/>
              <a:defRPr sz="1400">
                <a:solidFill>
                  <a:srgbClr val="FFFFFF"/>
                </a:solidFill>
                <a:latin typeface="+mj-lt"/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 bwMode="gray">
          <a:xfrm>
            <a:off x="164592" y="591029"/>
            <a:ext cx="4365625" cy="1865126"/>
          </a:xfrm>
          <a:ln>
            <a:noFill/>
          </a:ln>
        </p:spPr>
        <p:txBody>
          <a:bodyPr rIns="91440" anchor="b"/>
          <a:lstStyle>
            <a:lvl1pPr algn="l">
              <a:lnSpc>
                <a:spcPct val="80000"/>
              </a:lnSpc>
              <a:defRPr sz="4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" y="4480560"/>
            <a:ext cx="1745991" cy="30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67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ustom Image - Light">
    <p:bg bwMode="gray"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4572000" y="0"/>
            <a:ext cx="4572000" cy="5143500"/>
          </a:xfrm>
        </p:spPr>
        <p:txBody>
          <a:bodyPr bIns="2011680" anchor="b" anchorCtr="0"/>
          <a:lstStyle>
            <a:lvl1pPr marL="0" indent="0" algn="ctr">
              <a:buNone/>
              <a:defRPr sz="1200">
                <a:solidFill>
                  <a:srgbClr val="B9B9B9"/>
                </a:solidFill>
                <a:latin typeface="+mn-lt"/>
              </a:defRPr>
            </a:lvl1pPr>
          </a:lstStyle>
          <a:p>
            <a:r>
              <a:rPr lang="en-US" dirty="0" smtClean="0"/>
              <a:t>Click icon to add image.</a:t>
            </a:r>
            <a:br>
              <a:rPr lang="en-US" dirty="0" smtClean="0"/>
            </a:br>
            <a:r>
              <a:rPr lang="en-US" dirty="0" smtClean="0"/>
              <a:t>Get </a:t>
            </a:r>
            <a:r>
              <a:rPr lang="en-US" dirty="0" err="1" smtClean="0"/>
              <a:t>Mastercard</a:t>
            </a:r>
            <a:r>
              <a:rPr lang="en-US" dirty="0" smtClean="0"/>
              <a:t> approved photography and</a:t>
            </a:r>
            <a:br>
              <a:rPr lang="en-US" dirty="0" smtClean="0"/>
            </a:br>
            <a:r>
              <a:rPr lang="en-US" dirty="0" smtClean="0"/>
              <a:t>imagery guidelines at designcenter.mastercard.com.</a:t>
            </a:r>
          </a:p>
        </p:txBody>
      </p:sp>
      <p:sp>
        <p:nvSpPr>
          <p:cNvPr id="10" name="TitleSlideNameDept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164592" y="3217936"/>
            <a:ext cx="3124200" cy="170816"/>
          </a:xfrm>
        </p:spPr>
        <p:txBody>
          <a:bodyPr vert="horz" lIns="91440" tIns="0" rIns="91440" bIns="45720" rtlCol="0" anchor="t" anchorCtr="0">
            <a:spAutoFit/>
          </a:bodyPr>
          <a:lstStyle>
            <a:lvl1pPr marL="115885" indent="-115885">
              <a:buNone/>
              <a:defRPr lang="en-US" sz="900" b="0" cap="none" baseline="0" dirty="0" smtClean="0">
                <a:latin typeface="Mark Offc For MC Medium" panose="020B0604020101010102" pitchFamily="34" charset="0"/>
              </a:defRPr>
            </a:lvl1pPr>
          </a:lstStyle>
          <a:p>
            <a:pPr marL="0" lvl="0" indent="0"/>
            <a:r>
              <a:rPr lang="en-US" dirty="0" smtClean="0"/>
              <a:t>Click to add presenter name, department</a:t>
            </a:r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 bwMode="gray">
          <a:xfrm>
            <a:off x="164592" y="2469416"/>
            <a:ext cx="4365625" cy="498725"/>
          </a:xfrm>
          <a:ln>
            <a:noFill/>
          </a:ln>
        </p:spPr>
        <p:txBody>
          <a:bodyPr rIns="91440"/>
          <a:lstStyle>
            <a:lvl1pPr marL="0" indent="0" algn="l">
              <a:lnSpc>
                <a:spcPct val="8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 bwMode="gray">
          <a:xfrm>
            <a:off x="164592" y="591029"/>
            <a:ext cx="4365625" cy="1865126"/>
          </a:xfrm>
          <a:ln>
            <a:noFill/>
          </a:ln>
        </p:spPr>
        <p:txBody>
          <a:bodyPr rIns="91440" anchor="b"/>
          <a:lstStyle>
            <a:lvl1pPr algn="l">
              <a:lnSpc>
                <a:spcPct val="80000"/>
              </a:lnSpc>
              <a:defRPr sz="4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" y="4480560"/>
            <a:ext cx="1745991" cy="30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707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119438" y="1042416"/>
            <a:ext cx="5786438" cy="3282696"/>
          </a:xfrm>
        </p:spPr>
        <p:txBody>
          <a:bodyPr/>
          <a:lstStyle>
            <a:lvl1pPr marL="342900" indent="-342900">
              <a:buSzPct val="50000"/>
              <a:buFont typeface="+mj-lt"/>
              <a:buAutoNum type="arabicPeriod"/>
              <a:defRPr sz="2200"/>
            </a:lvl1pPr>
            <a:lvl2pPr marL="511175" indent="-138113">
              <a:buFont typeface="Mark Offc For MC" panose="020B0604020202020204" pitchFamily="34" charset="0"/>
              <a:buChar char="•"/>
              <a:defRPr/>
            </a:lvl2pPr>
            <a:lvl3pPr marL="514350" indent="0">
              <a:buNone/>
              <a:defRPr/>
            </a:lvl3pPr>
            <a:lvl4pPr marL="747713" indent="-131763">
              <a:defRPr/>
            </a:lvl4pPr>
            <a:lvl5pPr marL="855663" indent="-114300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Subtitle 2"/>
          <p:cNvSpPr>
            <a:spLocks noGrp="1"/>
          </p:cNvSpPr>
          <p:nvPr>
            <p:ph type="body" idx="13" hasCustomPrompt="1"/>
          </p:nvPr>
        </p:nvSpPr>
        <p:spPr bwMode="gray">
          <a:xfrm>
            <a:off x="164592" y="1042416"/>
            <a:ext cx="2725896" cy="617934"/>
          </a:xfrm>
        </p:spPr>
        <p:txBody>
          <a:bodyPr rIns="0" anchor="t" anchorCtr="0"/>
          <a:lstStyle>
            <a:lvl1pPr marL="0" indent="0">
              <a:buNone/>
              <a:defRPr sz="1400" b="0">
                <a:latin typeface="Mark Offc For MC" panose="020B0504020101010102" pitchFamily="34" charset="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add subtitle or secondary text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7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119438" y="192088"/>
            <a:ext cx="5786438" cy="412574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987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" y="4892040"/>
            <a:ext cx="825845" cy="145737"/>
          </a:xfrm>
          <a:prstGeom prst="rect">
            <a:avLst/>
          </a:prstGeom>
        </p:spPr>
      </p:pic>
      <p:sp>
        <p:nvSpPr>
          <p:cNvPr id="7" name="Legal"/>
          <p:cNvSpPr/>
          <p:nvPr userDrawn="1"/>
        </p:nvSpPr>
        <p:spPr bwMode="gray">
          <a:xfrm>
            <a:off x="8980380" y="3298031"/>
            <a:ext cx="90964" cy="1481030"/>
          </a:xfrm>
          <a:prstGeom prst="rect">
            <a:avLst/>
          </a:prstGeom>
        </p:spPr>
        <p:txBody>
          <a:bodyPr vert="vert270" wrap="none" lIns="91440" tIns="45720" rIns="91440" bIns="45720" rtlCol="0" anchor="ctr"/>
          <a:lstStyle/>
          <a:p>
            <a:pPr lvl="0" algn="l"/>
            <a:r>
              <a:rPr lang="en-US" sz="400" b="0" cap="none" baseline="0" noProof="0" smtClean="0">
                <a:solidFill>
                  <a:srgbClr val="A2A2A2"/>
                </a:solidFill>
                <a:latin typeface="Mark Offc For MC" panose="020B0504020101010102" pitchFamily="34" charset="0"/>
              </a:rPr>
              <a:t>©2018 Mastercard. Proprietary and Confidential.</a:t>
            </a:r>
            <a:endParaRPr lang="en-US" sz="400" b="0" cap="none" baseline="0" dirty="0">
              <a:solidFill>
                <a:srgbClr val="A2A2A2"/>
              </a:solidFill>
              <a:latin typeface="Mark Offc For MC" panose="020B0504020101010102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470301" y="4817955"/>
            <a:ext cx="435577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00" b="1" cap="all" baseline="0">
                <a:solidFill>
                  <a:schemeClr val="tx1"/>
                </a:solidFill>
                <a:latin typeface="Mark Offc For MC" panose="020B0504020101010102" pitchFamily="34" charset="0"/>
              </a:defRPr>
            </a:lvl1pPr>
          </a:lstStyle>
          <a:p>
            <a:fld id="{3AB2DB24-5BB4-4F1B-973E-A10FA63DFB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4721013" y="4817955"/>
            <a:ext cx="3600276" cy="273844"/>
          </a:xfrm>
          <a:prstGeom prst="rect">
            <a:avLst/>
          </a:prstGeom>
        </p:spPr>
        <p:txBody>
          <a:bodyPr vert="horz" lIns="91440" tIns="45720" rIns="0" bIns="45720" rtlCol="0" anchor="ctr" anchorCtr="0"/>
          <a:lstStyle>
            <a:lvl1pPr algn="r">
              <a:defRPr sz="600" b="1" cap="all" baseline="0">
                <a:solidFill>
                  <a:schemeClr val="tx1"/>
                </a:solidFill>
                <a:latin typeface="Mark Offc For MC" panose="020B0504020101010102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gray">
          <a:xfrm>
            <a:off x="3119090" y="4817955"/>
            <a:ext cx="14529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0" cap="all" baseline="0">
                <a:solidFill>
                  <a:schemeClr val="tx1"/>
                </a:solidFill>
                <a:latin typeface="Mark Offc For MC" panose="020B0504020101010102" pitchFamily="34" charset="0"/>
              </a:defRPr>
            </a:lvl1pPr>
          </a:lstStyle>
          <a:p>
            <a:r>
              <a:rPr lang="en-US" smtClean="0"/>
              <a:t>June 5, 2018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119089" y="192024"/>
            <a:ext cx="5786787" cy="4125806"/>
          </a:xfrm>
          <a:prstGeom prst="rect">
            <a:avLst/>
          </a:prstGeom>
        </p:spPr>
        <p:txBody>
          <a:bodyPr vert="horz" lIns="91440" tIns="45720" rIns="0" bIns="45720" rtlCol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64593" y="192025"/>
            <a:ext cx="2725897" cy="5355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46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1" r:id="rId2"/>
    <p:sldLayoutId id="2147483682" r:id="rId3"/>
    <p:sldLayoutId id="2147483701" r:id="rId4"/>
    <p:sldLayoutId id="2147483688" r:id="rId5"/>
    <p:sldLayoutId id="2147483687" r:id="rId6"/>
    <p:sldLayoutId id="2147483702" r:id="rId7"/>
    <p:sldLayoutId id="2147483650" r:id="rId8"/>
    <p:sldLayoutId id="2147483712" r:id="rId9"/>
    <p:sldLayoutId id="2147483710" r:id="rId10"/>
    <p:sldLayoutId id="2147483709" r:id="rId11"/>
    <p:sldLayoutId id="2147483708" r:id="rId12"/>
    <p:sldLayoutId id="2147483707" r:id="rId13"/>
    <p:sldLayoutId id="2147483706" r:id="rId14"/>
    <p:sldLayoutId id="2147483704" r:id="rId15"/>
    <p:sldLayoutId id="2147483711" r:id="rId16"/>
    <p:sldLayoutId id="2147483655" r:id="rId17"/>
    <p:sldLayoutId id="2147483695" r:id="rId18"/>
    <p:sldLayoutId id="2147483671" r:id="rId19"/>
    <p:sldLayoutId id="2147483677" r:id="rId20"/>
    <p:sldLayoutId id="2147483713" r:id="rId21"/>
    <p:sldLayoutId id="2147483699" r:id="rId22"/>
    <p:sldLayoutId id="2147483700" r:id="rId23"/>
    <p:sldLayoutId id="2147483651" r:id="rId24"/>
    <p:sldLayoutId id="2147483691" r:id="rId25"/>
  </p:sldLayoutIdLst>
  <p:timing>
    <p:tnLst>
      <p:par>
        <p:cTn id="1" dur="indefinite" restart="never" nodeType="tmRoot"/>
      </p:par>
    </p:tnLst>
  </p:timing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chemeClr val="tx1"/>
          </a:solidFill>
          <a:latin typeface="Mark Offc For MC" panose="020B0504020101010102" pitchFamily="34" charset="0"/>
          <a:ea typeface="+mj-ea"/>
          <a:cs typeface="+mj-cs"/>
        </a:defRPr>
      </a:lvl1pPr>
    </p:titleStyle>
    <p:bodyStyle>
      <a:lvl1pPr marL="115885" indent="-115885" algn="l" defTabSz="685783" rtl="0" eaLnBrk="1" latinLnBrk="0" hangingPunct="1">
        <a:lnSpc>
          <a:spcPct val="90000"/>
        </a:lnSpc>
        <a:spcBef>
          <a:spcPts val="1200"/>
        </a:spcBef>
        <a:buFont typeface="Mark Offc For MC" panose="020B0504020101010102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287331" indent="-139697" algn="l" defTabSz="685783" rtl="0" eaLnBrk="1" latinLnBrk="0" hangingPunct="1">
        <a:lnSpc>
          <a:spcPct val="90000"/>
        </a:lnSpc>
        <a:spcBef>
          <a:spcPts val="200"/>
        </a:spcBef>
        <a:buFont typeface="Mark Offc For MC" panose="020B0504020101010102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403215" indent="-115885" algn="l" defTabSz="685783" rtl="0" eaLnBrk="1" latinLnBrk="0" hangingPunct="1">
        <a:lnSpc>
          <a:spcPct val="90000"/>
        </a:lnSpc>
        <a:spcBef>
          <a:spcPts val="300"/>
        </a:spcBef>
        <a:buFont typeface="Mark Offc For MC" panose="020B0504020101010102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568311" indent="-133347" algn="l" defTabSz="685783" rtl="0" eaLnBrk="1" latinLnBrk="0" hangingPunct="1">
        <a:lnSpc>
          <a:spcPct val="90000"/>
        </a:lnSpc>
        <a:spcBef>
          <a:spcPts val="300"/>
        </a:spcBef>
        <a:buFont typeface="Mark Offc For MC" panose="020B0504020101010102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684196" indent="-115885" algn="l" defTabSz="685783" rtl="0" eaLnBrk="1" latinLnBrk="0" hangingPunct="1">
        <a:lnSpc>
          <a:spcPct val="90000"/>
        </a:lnSpc>
        <a:spcBef>
          <a:spcPts val="300"/>
        </a:spcBef>
        <a:buFont typeface="Mark Offc For MC" panose="020B0504020101010102" pitchFamily="34" charset="0"/>
        <a:buChar char="•"/>
        <a:defRPr sz="10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Mark Offc For MC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Mark Offc For MC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Mark Offc For MC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Mark Offc For MC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1919" userDrawn="1">
          <p15:clr>
            <a:srgbClr val="F26B43"/>
          </p15:clr>
        </p15:guide>
        <p15:guide id="4" pos="3843" userDrawn="1">
          <p15:clr>
            <a:srgbClr val="F26B43"/>
          </p15:clr>
        </p15:guide>
        <p15:guide id="5" orient="horz" pos="2903" userDrawn="1">
          <p15:clr>
            <a:srgbClr val="F26B43"/>
          </p15:clr>
        </p15:guide>
        <p15:guide id="6" orient="horz" pos="30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dodcio.defense.gov/Open-Source-Software-FAQ/" TargetMode="External"/><Relationship Id="rId3" Type="http://schemas.openxmlformats.org/officeDocument/2006/relationships/hyperlink" Target="https://todogroup.org/" TargetMode="External"/><Relationship Id="rId7" Type="http://schemas.openxmlformats.org/officeDocument/2006/relationships/hyperlink" Target="https://www.apache.org/legal/resolved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fossmarks.org/" TargetMode="External"/><Relationship Id="rId5" Type="http://schemas.openxmlformats.org/officeDocument/2006/relationships/hyperlink" Target="https://opensource.guide/legal/" TargetMode="External"/><Relationship Id="rId10" Type="http://schemas.openxmlformats.org/officeDocument/2006/relationships/hyperlink" Target="https://people.apache.org/~druggeri/presentations/" TargetMode="External"/><Relationship Id="rId4" Type="http://schemas.openxmlformats.org/officeDocument/2006/relationships/hyperlink" Target="https://en.wikipedia.org/wiki/License_compatibility" TargetMode="External"/><Relationship Id="rId9" Type="http://schemas.openxmlformats.org/officeDocument/2006/relationships/hyperlink" Target="https://github.com/druggeri/OSSClas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Daniel Ruggeri, Principal Engineer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we did it…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" y="1181961"/>
            <a:ext cx="7850999" cy="1274195"/>
          </a:xfrm>
        </p:spPr>
        <p:txBody>
          <a:bodyPr/>
          <a:lstStyle/>
          <a:p>
            <a:r>
              <a:rPr lang="en-US" sz="4800" dirty="0" smtClean="0"/>
              <a:t>Bringing the Enterprise into the Open Source World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78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AB2DB24-5BB4-4F1B-973E-A10FA63DFB9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You must be able to answer, “Why are we doing this?”</a:t>
            </a:r>
          </a:p>
          <a:p>
            <a:pPr lvl="1"/>
            <a:r>
              <a:rPr lang="en-US" dirty="0" smtClean="0"/>
              <a:t>There IS a benefit to your company, so explain it</a:t>
            </a:r>
          </a:p>
          <a:p>
            <a:pPr lvl="1"/>
            <a:r>
              <a:rPr lang="en-US" dirty="0" smtClean="0"/>
              <a:t>This is not everyone’s day job, so be patient</a:t>
            </a:r>
          </a:p>
          <a:p>
            <a:endParaRPr lang="en-US" dirty="0" smtClean="0"/>
          </a:p>
          <a:p>
            <a:r>
              <a:rPr lang="en-US" dirty="0" smtClean="0"/>
              <a:t>Some starting points</a:t>
            </a:r>
          </a:p>
          <a:p>
            <a:pPr lvl="1"/>
            <a:r>
              <a:rPr lang="en-US" dirty="0" smtClean="0"/>
              <a:t>“We don’t want to maintain patches and custom builds”</a:t>
            </a:r>
          </a:p>
          <a:p>
            <a:pPr lvl="1"/>
            <a:r>
              <a:rPr lang="en-US" dirty="0" smtClean="0"/>
              <a:t>“Do well by doing good”</a:t>
            </a:r>
          </a:p>
          <a:p>
            <a:pPr lvl="1"/>
            <a:r>
              <a:rPr lang="en-US" dirty="0" smtClean="0"/>
              <a:t>“Give our company a seat at the global table”</a:t>
            </a:r>
          </a:p>
          <a:p>
            <a:pPr lvl="1"/>
            <a:r>
              <a:rPr lang="en-US" dirty="0" smtClean="0"/>
              <a:t>“This drives technologists to us and enhances our careers”</a:t>
            </a:r>
          </a:p>
          <a:p>
            <a:pPr lvl="1"/>
            <a:r>
              <a:rPr lang="en-US" dirty="0" smtClean="0"/>
              <a:t>“It’s FREE!”</a:t>
            </a:r>
          </a:p>
          <a:p>
            <a:endParaRPr lang="en-US" dirty="0"/>
          </a:p>
          <a:p>
            <a:r>
              <a:rPr lang="en-US" dirty="0" smtClean="0"/>
              <a:t>The whole team should be able to do this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4593" y="192025"/>
            <a:ext cx="2725897" cy="313932"/>
          </a:xfrm>
        </p:spPr>
        <p:txBody>
          <a:bodyPr/>
          <a:lstStyle/>
          <a:p>
            <a:r>
              <a:rPr lang="en-US" dirty="0" smtClean="0"/>
              <a:t>Articulate WHY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119438" y="3848146"/>
            <a:ext cx="5947159" cy="469684"/>
            <a:chOff x="2770122" y="3821377"/>
            <a:chExt cx="5947159" cy="469684"/>
          </a:xfrm>
        </p:grpSpPr>
        <p:sp>
          <p:nvSpPr>
            <p:cNvPr id="7" name="Rectangle 6"/>
            <p:cNvSpPr/>
            <p:nvPr/>
          </p:nvSpPr>
          <p:spPr>
            <a:xfrm>
              <a:off x="3119439" y="3902331"/>
              <a:ext cx="5597842" cy="30777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en-US" sz="1400" dirty="0" smtClean="0"/>
                <a:t>Pro tip: Check your corporate objectives. I bet they can help!</a:t>
              </a:r>
              <a:endParaRPr lang="en-US" sz="1400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0122" y="3821377"/>
              <a:ext cx="469684" cy="469684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" y="505957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9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AB2DB24-5BB4-4F1B-973E-A10FA63DFB9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Figure out how to collaborate</a:t>
            </a:r>
          </a:p>
          <a:p>
            <a:pPr lvl="1"/>
            <a:r>
              <a:rPr lang="en-US" dirty="0" smtClean="0"/>
              <a:t>How will the core team work?</a:t>
            </a:r>
          </a:p>
          <a:p>
            <a:pPr lvl="1"/>
            <a:r>
              <a:rPr lang="en-US" dirty="0" smtClean="0"/>
              <a:t>This is OSS, so be transparent</a:t>
            </a:r>
          </a:p>
          <a:p>
            <a:endParaRPr lang="en-US" dirty="0" smtClean="0"/>
          </a:p>
          <a:p>
            <a:r>
              <a:rPr lang="en-US" dirty="0" smtClean="0"/>
              <a:t>Define how people engage and work</a:t>
            </a:r>
          </a:p>
          <a:p>
            <a:pPr lvl="1"/>
            <a:r>
              <a:rPr lang="en-US" dirty="0" smtClean="0"/>
              <a:t>Balance stakeholder and contributor needs</a:t>
            </a:r>
          </a:p>
          <a:p>
            <a:pPr lvl="1"/>
            <a:r>
              <a:rPr lang="en-US" dirty="0" smtClean="0"/>
              <a:t>Be concerned about Internal </a:t>
            </a:r>
            <a:r>
              <a:rPr lang="en-US" dirty="0" smtClean="0">
                <a:sym typeface="Wingdings" panose="05000000000000000000" pitchFamily="2" charset="2"/>
              </a:rPr>
              <a:t> External, too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Education and understanding is a top goal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VERY IMPORTANT in most enterprises</a:t>
            </a:r>
          </a:p>
          <a:p>
            <a:pPr lvl="1"/>
            <a:r>
              <a:rPr lang="en-US" dirty="0" smtClean="0"/>
              <a:t>There must be a process</a:t>
            </a:r>
          </a:p>
          <a:p>
            <a:pPr lvl="1"/>
            <a:r>
              <a:rPr lang="en-US" dirty="0" smtClean="0"/>
              <a:t>Be thorough in putting this together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4593" y="192025"/>
            <a:ext cx="2725897" cy="313932"/>
          </a:xfrm>
        </p:spPr>
        <p:txBody>
          <a:bodyPr/>
          <a:lstStyle/>
          <a:p>
            <a:r>
              <a:rPr lang="en-US" dirty="0" smtClean="0"/>
              <a:t>Establish The Process™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119438" y="3848146"/>
            <a:ext cx="5947159" cy="469684"/>
            <a:chOff x="2770122" y="3821377"/>
            <a:chExt cx="5947159" cy="469684"/>
          </a:xfrm>
        </p:grpSpPr>
        <p:sp>
          <p:nvSpPr>
            <p:cNvPr id="7" name="Rectangle 6"/>
            <p:cNvSpPr/>
            <p:nvPr/>
          </p:nvSpPr>
          <p:spPr>
            <a:xfrm>
              <a:off x="3119439" y="3902331"/>
              <a:ext cx="5597842" cy="30777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en-US" sz="1400" dirty="0" smtClean="0"/>
                <a:t>Pro tip: Make the process as easy as possible</a:t>
              </a:r>
              <a:endParaRPr lang="en-US" sz="1400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0122" y="3821377"/>
              <a:ext cx="469684" cy="469684"/>
            </a:xfrm>
            <a:prstGeom prst="rect">
              <a:avLst/>
            </a:prstGeom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" y="505957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78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AB2DB24-5BB4-4F1B-973E-A10FA63DFB9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This saves big headaches</a:t>
            </a:r>
          </a:p>
          <a:p>
            <a:pPr lvl="1"/>
            <a:r>
              <a:rPr lang="en-US" dirty="0" smtClean="0"/>
              <a:t>Suggest a license so people have a starting point</a:t>
            </a:r>
          </a:p>
          <a:p>
            <a:pPr lvl="1"/>
            <a:r>
              <a:rPr lang="en-US" dirty="0" smtClean="0"/>
              <a:t>Choose a well-known license</a:t>
            </a:r>
          </a:p>
          <a:p>
            <a:endParaRPr lang="en-US" dirty="0"/>
          </a:p>
          <a:p>
            <a:r>
              <a:rPr lang="en-US" dirty="0" smtClean="0"/>
              <a:t>This is important</a:t>
            </a:r>
          </a:p>
          <a:p>
            <a:pPr lvl="1"/>
            <a:r>
              <a:rPr lang="en-US" dirty="0" smtClean="0"/>
              <a:t>LICENSE establishes copyright and legal use of the code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CLA or not to CLA</a:t>
            </a:r>
          </a:p>
          <a:p>
            <a:pPr lvl="1"/>
            <a:r>
              <a:rPr lang="en-US" dirty="0" smtClean="0"/>
              <a:t>CLA = Contributor License Agreement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chose Apache License v2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4593" y="192025"/>
            <a:ext cx="2725897" cy="313932"/>
          </a:xfrm>
        </p:spPr>
        <p:txBody>
          <a:bodyPr/>
          <a:lstStyle/>
          <a:p>
            <a:r>
              <a:rPr lang="en-US" dirty="0" smtClean="0"/>
              <a:t>Pick a LICENSE.txt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119438" y="3848146"/>
            <a:ext cx="5947159" cy="469684"/>
            <a:chOff x="2770122" y="3821377"/>
            <a:chExt cx="5947159" cy="469684"/>
          </a:xfrm>
        </p:grpSpPr>
        <p:sp>
          <p:nvSpPr>
            <p:cNvPr id="7" name="Rectangle 6"/>
            <p:cNvSpPr/>
            <p:nvPr/>
          </p:nvSpPr>
          <p:spPr>
            <a:xfrm>
              <a:off x="3119439" y="3902331"/>
              <a:ext cx="5597842" cy="30777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en-US" sz="1400" dirty="0" smtClean="0"/>
                <a:t>Pro tip: Start with one of the top five</a:t>
              </a:r>
              <a:endParaRPr lang="en-US" sz="1400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0122" y="3821377"/>
              <a:ext cx="469684" cy="469684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" y="505957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79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AB2DB24-5BB4-4F1B-973E-A10FA63DFB9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Documentation (everyone’s favorite part)</a:t>
            </a:r>
          </a:p>
          <a:p>
            <a:pPr lvl="1"/>
            <a:r>
              <a:rPr lang="en-US" dirty="0" smtClean="0"/>
              <a:t>Important for scale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Minimal docs:</a:t>
            </a:r>
          </a:p>
          <a:p>
            <a:pPr lvl="1"/>
            <a:r>
              <a:rPr lang="en-US" dirty="0" smtClean="0"/>
              <a:t>What is Open Source</a:t>
            </a:r>
          </a:p>
          <a:p>
            <a:pPr lvl="1"/>
            <a:r>
              <a:rPr lang="en-US" dirty="0" smtClean="0"/>
              <a:t>Why are we doing this?</a:t>
            </a:r>
          </a:p>
          <a:p>
            <a:pPr lvl="1"/>
            <a:r>
              <a:rPr lang="en-US" dirty="0" smtClean="0"/>
              <a:t>The Process™</a:t>
            </a:r>
          </a:p>
          <a:p>
            <a:pPr lvl="1"/>
            <a:r>
              <a:rPr lang="en-US" dirty="0" smtClean="0"/>
              <a:t>Who to talk to for help</a:t>
            </a:r>
          </a:p>
          <a:p>
            <a:endParaRPr lang="en-US" dirty="0" smtClean="0"/>
          </a:p>
          <a:p>
            <a:r>
              <a:rPr lang="en-US" dirty="0" smtClean="0"/>
              <a:t>Good </a:t>
            </a:r>
            <a:r>
              <a:rPr lang="en-US" dirty="0" err="1" smtClean="0"/>
              <a:t>doco</a:t>
            </a:r>
            <a:r>
              <a:rPr lang="en-US" dirty="0" smtClean="0"/>
              <a:t> helps sell the program</a:t>
            </a:r>
            <a:endParaRPr lang="en-US" dirty="0"/>
          </a:p>
          <a:p>
            <a:pPr lvl="1"/>
            <a:r>
              <a:rPr lang="en-US" dirty="0" smtClean="0"/>
              <a:t>Accidental communities may form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4593" y="192025"/>
            <a:ext cx="2725897" cy="313932"/>
          </a:xfrm>
        </p:spPr>
        <p:txBody>
          <a:bodyPr/>
          <a:lstStyle/>
          <a:p>
            <a:r>
              <a:rPr lang="en-US" dirty="0" smtClean="0"/>
              <a:t>Document and Socialize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119438" y="3848146"/>
            <a:ext cx="5947159" cy="469684"/>
            <a:chOff x="2770122" y="3821377"/>
            <a:chExt cx="5947159" cy="469684"/>
          </a:xfrm>
        </p:grpSpPr>
        <p:sp>
          <p:nvSpPr>
            <p:cNvPr id="7" name="Rectangle 6"/>
            <p:cNvSpPr/>
            <p:nvPr/>
          </p:nvSpPr>
          <p:spPr>
            <a:xfrm>
              <a:off x="3119439" y="3902331"/>
              <a:ext cx="5597842" cy="30777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en-US" sz="1400" dirty="0" smtClean="0"/>
                <a:t>Pro tip: Take the show on the road and involve your exec. sponsor</a:t>
              </a:r>
              <a:endParaRPr lang="en-US" sz="1400" dirty="0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0122" y="3821377"/>
              <a:ext cx="469684" cy="469684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" y="505957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0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AB2DB24-5BB4-4F1B-973E-A10FA63DFB9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Assumption:</a:t>
            </a:r>
            <a:endParaRPr lang="en-US" dirty="0"/>
          </a:p>
          <a:p>
            <a:pPr lvl="1"/>
            <a:r>
              <a:rPr lang="en-US" dirty="0" smtClean="0"/>
              <a:t>You successfully bootstrapped the program</a:t>
            </a:r>
          </a:p>
          <a:p>
            <a:endParaRPr lang="en-US" dirty="0" smtClean="0"/>
          </a:p>
          <a:p>
            <a:r>
              <a:rPr lang="en-US" dirty="0" smtClean="0"/>
              <a:t>Enter maintenance mode</a:t>
            </a:r>
          </a:p>
          <a:p>
            <a:pPr lvl="1"/>
            <a:r>
              <a:rPr lang="en-US" dirty="0" smtClean="0"/>
              <a:t>Grow the program</a:t>
            </a:r>
          </a:p>
          <a:p>
            <a:pPr lvl="1"/>
            <a:r>
              <a:rPr lang="en-US" dirty="0" smtClean="0"/>
              <a:t>Check in with stakeholders and exec. sponsor</a:t>
            </a:r>
          </a:p>
          <a:p>
            <a:pPr lvl="1"/>
            <a:r>
              <a:rPr lang="en-US" dirty="0" smtClean="0"/>
              <a:t>Track and report</a:t>
            </a:r>
          </a:p>
          <a:p>
            <a:endParaRPr lang="en-US" dirty="0" smtClean="0"/>
          </a:p>
          <a:p>
            <a:r>
              <a:rPr lang="en-US" dirty="0" smtClean="0"/>
              <a:t>Look at the core team again</a:t>
            </a:r>
          </a:p>
          <a:p>
            <a:pPr lvl="1"/>
            <a:r>
              <a:rPr lang="en-US" dirty="0" smtClean="0"/>
              <a:t>We chose to add several evangelists at this point</a:t>
            </a:r>
          </a:p>
          <a:p>
            <a:pPr lvl="1"/>
            <a:r>
              <a:rPr lang="en-US" dirty="0" smtClean="0"/>
              <a:t>Helps spread the load and shows the program is here to stay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4593" y="192025"/>
            <a:ext cx="2725897" cy="313932"/>
          </a:xfrm>
        </p:spPr>
        <p:txBody>
          <a:bodyPr/>
          <a:lstStyle/>
          <a:p>
            <a:r>
              <a:rPr lang="en-US" dirty="0" smtClean="0"/>
              <a:t>Keep it Going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119438" y="3848146"/>
            <a:ext cx="5947159" cy="469684"/>
            <a:chOff x="2770122" y="3821377"/>
            <a:chExt cx="5947159" cy="469684"/>
          </a:xfrm>
        </p:grpSpPr>
        <p:sp>
          <p:nvSpPr>
            <p:cNvPr id="7" name="Rectangle 6"/>
            <p:cNvSpPr/>
            <p:nvPr/>
          </p:nvSpPr>
          <p:spPr>
            <a:xfrm>
              <a:off x="3119439" y="3902331"/>
              <a:ext cx="5597842" cy="30777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en-US" sz="1400" dirty="0" smtClean="0"/>
                <a:t>Pro tip: Find some evangelists</a:t>
              </a:r>
              <a:endParaRPr lang="en-US" sz="1400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0122" y="3821377"/>
              <a:ext cx="469684" cy="469684"/>
            </a:xfrm>
            <a:prstGeom prst="rect">
              <a:avLst/>
            </a:prstGeom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" y="505957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38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4594" y="606172"/>
            <a:ext cx="4198001" cy="563231"/>
          </a:xfrm>
        </p:spPr>
        <p:txBody>
          <a:bodyPr/>
          <a:lstStyle/>
          <a:p>
            <a:r>
              <a:rPr lang="en-US" dirty="0" smtClean="0"/>
              <a:t>Potential </a:t>
            </a:r>
            <a:r>
              <a:rPr lang="en-US" dirty="0" err="1" smtClean="0"/>
              <a:t>Gotchas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709025" y="4818063"/>
            <a:ext cx="434975" cy="273050"/>
          </a:xfrm>
        </p:spPr>
        <p:txBody>
          <a:bodyPr/>
          <a:lstStyle/>
          <a:p>
            <a:fld id="{3AB2DB24-5BB4-4F1B-973E-A10FA63DFB9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08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AB2DB24-5BB4-4F1B-973E-A10FA63DFB9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Probably not a big deal</a:t>
            </a:r>
          </a:p>
          <a:p>
            <a:pPr lvl="1"/>
            <a:r>
              <a:rPr lang="en-US" dirty="0" smtClean="0"/>
              <a:t>Experience: “Why X instead of Y?”</a:t>
            </a:r>
          </a:p>
          <a:p>
            <a:endParaRPr lang="en-US" dirty="0" smtClean="0"/>
          </a:p>
          <a:p>
            <a:r>
              <a:rPr lang="en-US" dirty="0" smtClean="0"/>
              <a:t>Articulate your reasons for choosing the license</a:t>
            </a:r>
          </a:p>
          <a:p>
            <a:pPr lvl="1"/>
            <a:r>
              <a:rPr lang="en-US" dirty="0" smtClean="0"/>
              <a:t>Be flexible since no license is a perfect fit all the time</a:t>
            </a:r>
          </a:p>
          <a:p>
            <a:pPr lvl="1"/>
            <a:r>
              <a:rPr lang="en-US" dirty="0" smtClean="0"/>
              <a:t>Brace the team for this, too</a:t>
            </a:r>
          </a:p>
          <a:p>
            <a:endParaRPr lang="en-US" dirty="0" smtClean="0"/>
          </a:p>
          <a:p>
            <a:r>
              <a:rPr lang="en-US" dirty="0" smtClean="0"/>
              <a:t>Do be worried about copyright</a:t>
            </a:r>
          </a:p>
          <a:p>
            <a:pPr lvl="1"/>
            <a:r>
              <a:rPr lang="en-US" dirty="0" smtClean="0"/>
              <a:t>Side note: It’s hard to lose copyright</a:t>
            </a:r>
          </a:p>
          <a:p>
            <a:endParaRPr lang="en-US" dirty="0"/>
          </a:p>
          <a:p>
            <a:r>
              <a:rPr lang="en-US" dirty="0" smtClean="0"/>
              <a:t>Defense: Know your stuff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4593" y="192025"/>
            <a:ext cx="2725897" cy="535531"/>
          </a:xfrm>
        </p:spPr>
        <p:txBody>
          <a:bodyPr/>
          <a:lstStyle/>
          <a:p>
            <a:r>
              <a:rPr lang="en-US" dirty="0" smtClean="0"/>
              <a:t>The License Will Be Questioned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119438" y="3848146"/>
            <a:ext cx="5947159" cy="469684"/>
            <a:chOff x="2770122" y="3821377"/>
            <a:chExt cx="5947159" cy="469684"/>
          </a:xfrm>
        </p:grpSpPr>
        <p:sp>
          <p:nvSpPr>
            <p:cNvPr id="7" name="Rectangle 6"/>
            <p:cNvSpPr/>
            <p:nvPr/>
          </p:nvSpPr>
          <p:spPr>
            <a:xfrm>
              <a:off x="3119439" y="3902331"/>
              <a:ext cx="5597842" cy="30777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en-US" sz="1400" dirty="0" smtClean="0"/>
                <a:t>Pro tip: Involve your team for their input</a:t>
              </a:r>
              <a:endParaRPr lang="en-US" sz="1400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0122" y="3821377"/>
              <a:ext cx="469684" cy="469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AB2DB24-5BB4-4F1B-973E-A10FA63DFB9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Prepare an action plan for these scenarios:</a:t>
            </a:r>
          </a:p>
          <a:p>
            <a:pPr lvl="1"/>
            <a:r>
              <a:rPr lang="en-US" dirty="0" smtClean="0"/>
              <a:t>Stuff that </a:t>
            </a:r>
            <a:r>
              <a:rPr lang="en-US" i="1" dirty="0" smtClean="0"/>
              <a:t>probably</a:t>
            </a:r>
            <a:r>
              <a:rPr lang="en-US" dirty="0" smtClean="0"/>
              <a:t> shouldn’t be public made it out there</a:t>
            </a:r>
          </a:p>
          <a:p>
            <a:pPr lvl="1"/>
            <a:r>
              <a:rPr lang="en-US" dirty="0" smtClean="0"/>
              <a:t>We committed something *sensitive*</a:t>
            </a:r>
          </a:p>
          <a:p>
            <a:pPr lvl="1"/>
            <a:r>
              <a:rPr lang="en-US" dirty="0" smtClean="0"/>
              <a:t>We committed something *private*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it happens, handle it promptly</a:t>
            </a:r>
          </a:p>
          <a:p>
            <a:pPr lvl="1"/>
            <a:r>
              <a:rPr lang="en-US" dirty="0" smtClean="0"/>
              <a:t>You and the core team are accountable</a:t>
            </a:r>
          </a:p>
          <a:p>
            <a:endParaRPr lang="en-US" dirty="0" smtClean="0"/>
          </a:p>
          <a:p>
            <a:r>
              <a:rPr lang="en-US" dirty="0" smtClean="0"/>
              <a:t>Defense: judicious use of delegation</a:t>
            </a:r>
          </a:p>
          <a:p>
            <a:pPr lvl="1"/>
            <a:r>
              <a:rPr lang="en-US" dirty="0" smtClean="0"/>
              <a:t>You can only own so much</a:t>
            </a:r>
          </a:p>
          <a:p>
            <a:pPr lvl="1"/>
            <a:r>
              <a:rPr lang="en-US" dirty="0" smtClean="0"/>
              <a:t>Expect common sense from your customers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4593" y="192025"/>
            <a:ext cx="2725897" cy="313932"/>
          </a:xfrm>
        </p:spPr>
        <p:txBody>
          <a:bodyPr/>
          <a:lstStyle/>
          <a:p>
            <a:r>
              <a:rPr lang="en-US" dirty="0" smtClean="0"/>
              <a:t>Errors Will Be Made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119438" y="3848146"/>
            <a:ext cx="5947159" cy="469684"/>
            <a:chOff x="2770122" y="3821377"/>
            <a:chExt cx="5947159" cy="469684"/>
          </a:xfrm>
        </p:grpSpPr>
        <p:sp>
          <p:nvSpPr>
            <p:cNvPr id="7" name="Rectangle 6"/>
            <p:cNvSpPr/>
            <p:nvPr/>
          </p:nvSpPr>
          <p:spPr>
            <a:xfrm>
              <a:off x="3119439" y="3902331"/>
              <a:ext cx="5597842" cy="30777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en-US" sz="1400" dirty="0" smtClean="0"/>
                <a:t>Pro tip: Remember that distributed version control has history!</a:t>
              </a:r>
              <a:endParaRPr lang="en-US" sz="1400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0122" y="3821377"/>
              <a:ext cx="469684" cy="469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563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AB2DB24-5BB4-4F1B-973E-A10FA63DFB9A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There may be non-company addresses in SCM history</a:t>
            </a:r>
          </a:p>
          <a:p>
            <a:endParaRPr lang="en-US" dirty="0" smtClean="0"/>
          </a:p>
          <a:p>
            <a:r>
              <a:rPr lang="en-US" dirty="0" smtClean="0"/>
              <a:t>Community contributions</a:t>
            </a:r>
          </a:p>
          <a:p>
            <a:pPr lvl="1"/>
            <a:r>
              <a:rPr lang="en-US" dirty="0" smtClean="0"/>
              <a:t>This is normal</a:t>
            </a:r>
          </a:p>
          <a:p>
            <a:endParaRPr lang="en-US" dirty="0" smtClean="0"/>
          </a:p>
          <a:p>
            <a:r>
              <a:rPr lang="en-US" dirty="0" smtClean="0"/>
              <a:t>We permit personal accounts in our repos</a:t>
            </a:r>
          </a:p>
          <a:p>
            <a:pPr lvl="1"/>
            <a:r>
              <a:rPr lang="en-US" dirty="0" smtClean="0"/>
              <a:t>This is unique</a:t>
            </a:r>
          </a:p>
          <a:p>
            <a:pPr lvl="1"/>
            <a:r>
              <a:rPr lang="en-US" dirty="0" smtClean="0"/>
              <a:t>We keep an inside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outside the firewall translation</a:t>
            </a:r>
          </a:p>
          <a:p>
            <a:pPr lvl="1"/>
            <a:r>
              <a:rPr lang="en-US" dirty="0" smtClean="0"/>
              <a:t>Self service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4593" y="192025"/>
            <a:ext cx="2725897" cy="313932"/>
          </a:xfrm>
        </p:spPr>
        <p:txBody>
          <a:bodyPr/>
          <a:lstStyle/>
          <a:p>
            <a:r>
              <a:rPr lang="en-US" dirty="0" smtClean="0"/>
              <a:t>“Who is THAT?”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119438" y="3848146"/>
            <a:ext cx="5947159" cy="469684"/>
            <a:chOff x="2770122" y="3821377"/>
            <a:chExt cx="5947159" cy="469684"/>
          </a:xfrm>
        </p:grpSpPr>
        <p:sp>
          <p:nvSpPr>
            <p:cNvPr id="7" name="Rectangle 6"/>
            <p:cNvSpPr/>
            <p:nvPr/>
          </p:nvSpPr>
          <p:spPr>
            <a:xfrm>
              <a:off x="3119439" y="3902331"/>
              <a:ext cx="5597842" cy="30777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en-US" sz="1400" dirty="0" smtClean="0"/>
                <a:t>Pro tip: Maintain an audit trail</a:t>
              </a:r>
              <a:endParaRPr lang="en-US" sz="1400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0122" y="3821377"/>
              <a:ext cx="469684" cy="469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195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AB2DB24-5BB4-4F1B-973E-A10FA63DFB9A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As the program grows/grew, were your assumptions right?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Identity specifically</a:t>
            </a:r>
            <a:endParaRPr lang="en-US" dirty="0" smtClean="0"/>
          </a:p>
          <a:p>
            <a:pPr lvl="1"/>
            <a:r>
              <a:rPr lang="en-US" dirty="0" smtClean="0"/>
              <a:t>Inside the firewall vs outside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 concerned with protections</a:t>
            </a:r>
          </a:p>
          <a:p>
            <a:pPr lvl="1"/>
            <a:r>
              <a:rPr lang="en-US" dirty="0" smtClean="0"/>
              <a:t>You as a company</a:t>
            </a:r>
          </a:p>
          <a:p>
            <a:pPr lvl="1"/>
            <a:r>
              <a:rPr lang="en-US" dirty="0" smtClean="0"/>
              <a:t>Your people as users/contributors</a:t>
            </a:r>
          </a:p>
          <a:p>
            <a:pPr lvl="1"/>
            <a:r>
              <a:rPr lang="en-US" dirty="0" smtClean="0"/>
              <a:t>The projects as consumers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4593" y="192025"/>
            <a:ext cx="2725897" cy="313932"/>
          </a:xfrm>
        </p:spPr>
        <p:txBody>
          <a:bodyPr/>
          <a:lstStyle/>
          <a:p>
            <a:r>
              <a:rPr lang="en-US" dirty="0" smtClean="0"/>
              <a:t>Business vs Personal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119438" y="3848146"/>
            <a:ext cx="5947159" cy="469684"/>
            <a:chOff x="2770122" y="3821377"/>
            <a:chExt cx="5947159" cy="469684"/>
          </a:xfrm>
        </p:grpSpPr>
        <p:sp>
          <p:nvSpPr>
            <p:cNvPr id="7" name="Rectangle 6"/>
            <p:cNvSpPr/>
            <p:nvPr/>
          </p:nvSpPr>
          <p:spPr>
            <a:xfrm>
              <a:off x="3119439" y="3902331"/>
              <a:ext cx="5597842" cy="30777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en-US" sz="1400" dirty="0" smtClean="0"/>
                <a:t>Pro tip: </a:t>
              </a:r>
              <a:r>
                <a:rPr lang="en-US" sz="1400" dirty="0" smtClean="0"/>
                <a:t>Remember the labor laws!</a:t>
              </a:r>
              <a:endParaRPr lang="en-US" sz="1400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0122" y="3821377"/>
              <a:ext cx="469684" cy="469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514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293872" y="918942"/>
            <a:ext cx="1721385" cy="256071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ext Placeholder 2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Work:</a:t>
            </a:r>
          </a:p>
          <a:p>
            <a:r>
              <a:rPr lang="en-US" dirty="0" smtClean="0"/>
              <a:t>Principal Engineer</a:t>
            </a:r>
          </a:p>
          <a:p>
            <a:pPr lvl="1"/>
            <a:r>
              <a:rPr lang="en-US" dirty="0" smtClean="0"/>
              <a:t>Design and implement on/off-</a:t>
            </a:r>
            <a:r>
              <a:rPr lang="en-US" dirty="0" err="1" smtClean="0"/>
              <a:t>prem</a:t>
            </a:r>
            <a:r>
              <a:rPr lang="en-US" dirty="0" smtClean="0"/>
              <a:t> clouds</a:t>
            </a:r>
          </a:p>
          <a:p>
            <a:pPr lvl="1"/>
            <a:r>
              <a:rPr lang="en-US" dirty="0" smtClean="0"/>
              <a:t>Grew up in Internet space</a:t>
            </a:r>
          </a:p>
          <a:p>
            <a:r>
              <a:rPr lang="en-US" dirty="0" smtClean="0"/>
              <a:t>Open Source advocate</a:t>
            </a:r>
          </a:p>
          <a:p>
            <a:pPr lvl="1"/>
            <a:r>
              <a:rPr lang="en-US" dirty="0" smtClean="0"/>
              <a:t>Founding member of our OSS program</a:t>
            </a:r>
          </a:p>
          <a:p>
            <a:pPr lvl="1"/>
            <a:r>
              <a:rPr lang="en-US" dirty="0" smtClean="0"/>
              <a:t>We’ll talk all about this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Play:</a:t>
            </a:r>
          </a:p>
          <a:p>
            <a:r>
              <a:rPr lang="en-US" dirty="0" smtClean="0"/>
              <a:t>Apache Software Foundation</a:t>
            </a:r>
          </a:p>
          <a:p>
            <a:pPr lvl="1"/>
            <a:r>
              <a:rPr lang="en-US" dirty="0" smtClean="0"/>
              <a:t>VP Fundraising, member, </a:t>
            </a:r>
            <a:r>
              <a:rPr lang="en-US" dirty="0" err="1" smtClean="0"/>
              <a:t>httpd</a:t>
            </a:r>
            <a:r>
              <a:rPr lang="en-US" dirty="0" smtClean="0"/>
              <a:t> PMC</a:t>
            </a:r>
          </a:p>
          <a:p>
            <a:r>
              <a:rPr lang="en-US" dirty="0" smtClean="0"/>
              <a:t>Adjunct instructor</a:t>
            </a:r>
          </a:p>
          <a:p>
            <a:pPr lvl="1"/>
            <a:r>
              <a:rPr lang="en-US" dirty="0" smtClean="0"/>
              <a:t>Open Source Software Development (University of MO – St. Louis)</a:t>
            </a:r>
          </a:p>
          <a:p>
            <a:pPr lvl="1"/>
            <a:r>
              <a:rPr lang="en-US" dirty="0" smtClean="0"/>
              <a:t>Software Development (Washington University)</a:t>
            </a:r>
            <a:endParaRPr lang="en-US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164593" y="192025"/>
            <a:ext cx="2725897" cy="313932"/>
          </a:xfrm>
        </p:spPr>
        <p:txBody>
          <a:bodyPr/>
          <a:lstStyle/>
          <a:p>
            <a:r>
              <a:rPr lang="en-US" dirty="0" smtClean="0"/>
              <a:t>An Introduction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709025" y="4818063"/>
            <a:ext cx="434975" cy="273050"/>
          </a:xfrm>
        </p:spPr>
        <p:txBody>
          <a:bodyPr/>
          <a:lstStyle/>
          <a:p>
            <a:fld id="{3AB2DB24-5BB4-4F1B-973E-A10FA63DFB9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8" name="TextBox 27"/>
          <p:cNvSpPr txBox="1"/>
          <p:nvPr/>
        </p:nvSpPr>
        <p:spPr bwMode="gray">
          <a:xfrm>
            <a:off x="164593" y="3565428"/>
            <a:ext cx="2044961" cy="77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1600" dirty="0" smtClean="0"/>
              <a:t>Daniel Ruggeri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</a:pP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DRuggeri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&lt;at&gt; apache.org</a:t>
            </a:r>
          </a:p>
        </p:txBody>
      </p:sp>
    </p:spTree>
    <p:extLst>
      <p:ext uri="{BB962C8B-B14F-4D97-AF65-F5344CB8AC3E}">
        <p14:creationId xmlns:p14="http://schemas.microsoft.com/office/powerpoint/2010/main" val="385928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dvAuto="5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4594" y="606172"/>
            <a:ext cx="4198001" cy="563231"/>
          </a:xfrm>
        </p:spPr>
        <p:txBody>
          <a:bodyPr/>
          <a:lstStyle/>
          <a:p>
            <a:r>
              <a:rPr lang="en-US" dirty="0" smtClean="0"/>
              <a:t>Wrap it Up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709025" y="4818063"/>
            <a:ext cx="434975" cy="273050"/>
          </a:xfrm>
        </p:spPr>
        <p:txBody>
          <a:bodyPr/>
          <a:lstStyle/>
          <a:p>
            <a:fld id="{3AB2DB24-5BB4-4F1B-973E-A10FA63DFB9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1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AB2DB24-5BB4-4F1B-973E-A10FA63DFB9A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119438" y="192087"/>
            <a:ext cx="5786438" cy="4625867"/>
          </a:xfrm>
        </p:spPr>
        <p:txBody>
          <a:bodyPr/>
          <a:lstStyle/>
          <a:p>
            <a:r>
              <a:rPr lang="en-US" dirty="0" smtClean="0"/>
              <a:t>People who do this for a living: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https://todogroup.org</a:t>
            </a:r>
            <a:endParaRPr lang="en-US" dirty="0" smtClean="0"/>
          </a:p>
          <a:p>
            <a:r>
              <a:rPr lang="en-US" dirty="0" smtClean="0"/>
              <a:t>License </a:t>
            </a:r>
            <a:r>
              <a:rPr lang="en-US" dirty="0"/>
              <a:t>compatibility matrices:</a:t>
            </a:r>
            <a:br>
              <a:rPr lang="en-US" dirty="0"/>
            </a:b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en.wikipedia.org/wiki/License_compatibility</a:t>
            </a:r>
            <a:endParaRPr lang="en-US" dirty="0" smtClean="0"/>
          </a:p>
          <a:p>
            <a:r>
              <a:rPr lang="en-US" dirty="0" smtClean="0"/>
              <a:t>Some good notes about choosing a </a:t>
            </a:r>
            <a:r>
              <a:rPr lang="en-US" dirty="0"/>
              <a:t>license:</a:t>
            </a:r>
            <a:br>
              <a:rPr lang="en-US" dirty="0"/>
            </a:br>
            <a:r>
              <a:rPr lang="en-US" dirty="0">
                <a:hlinkClick r:id="rId5"/>
              </a:rPr>
              <a:t>https://opensource.guide/legal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/>
              <a:t>Trademarks and OSS</a:t>
            </a:r>
            <a:r>
              <a:rPr lang="en-US" dirty="0" smtClean="0"/>
              <a:t>? Yes, please!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6"/>
              </a:rPr>
              <a:t>http://fossmarks.org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r>
              <a:rPr lang="en-US" dirty="0" smtClean="0"/>
              <a:t>Apache </a:t>
            </a:r>
            <a:r>
              <a:rPr lang="en-US" dirty="0"/>
              <a:t>Software </a:t>
            </a:r>
            <a:r>
              <a:rPr lang="en-US" dirty="0" smtClean="0"/>
              <a:t>Foundation resolved legal questions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www.apache.org/legal/resolved.html</a:t>
            </a:r>
            <a:endParaRPr lang="en-US" dirty="0" smtClean="0"/>
          </a:p>
          <a:p>
            <a:r>
              <a:rPr lang="en-US" dirty="0" err="1" smtClean="0"/>
              <a:t>Dept</a:t>
            </a:r>
            <a:r>
              <a:rPr lang="en-US" dirty="0" smtClean="0"/>
              <a:t> </a:t>
            </a:r>
            <a:r>
              <a:rPr lang="en-US" dirty="0"/>
              <a:t>of Defense FAQ on </a:t>
            </a:r>
            <a:r>
              <a:rPr lang="en-US" dirty="0" smtClean="0"/>
              <a:t>OSS*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8"/>
              </a:rPr>
              <a:t>https://dodcio.defense.gov/Open-Source-Software-FAQ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  <a:p>
            <a:r>
              <a:rPr lang="en-US" dirty="0" smtClean="0"/>
              <a:t>Teach a class on </a:t>
            </a:r>
            <a:r>
              <a:rPr lang="en-US" dirty="0"/>
              <a:t>this stuff</a:t>
            </a:r>
            <a:br>
              <a:rPr lang="en-US" dirty="0"/>
            </a:br>
            <a:r>
              <a:rPr lang="en-US" dirty="0">
                <a:hlinkClick r:id="rId9"/>
              </a:rPr>
              <a:t>https://</a:t>
            </a:r>
            <a:r>
              <a:rPr lang="en-US" dirty="0" smtClean="0">
                <a:hlinkClick r:id="rId9"/>
              </a:rPr>
              <a:t>github.com/druggeri/OSSClass</a:t>
            </a:r>
            <a:endParaRPr lang="en-US" dirty="0"/>
          </a:p>
          <a:p>
            <a:r>
              <a:rPr lang="en-US" dirty="0" smtClean="0"/>
              <a:t>THIS </a:t>
            </a:r>
            <a:r>
              <a:rPr lang="en-US" dirty="0" smtClean="0"/>
              <a:t>presentation:</a:t>
            </a:r>
            <a:br>
              <a:rPr lang="en-US" dirty="0" smtClean="0"/>
            </a:br>
            <a:r>
              <a:rPr lang="en-US" dirty="0" smtClean="0">
                <a:hlinkClick r:id="rId10"/>
              </a:rPr>
              <a:t>https://people.apache.org/~druggeri/presentations/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4593" y="192025"/>
            <a:ext cx="2725897" cy="313932"/>
          </a:xfrm>
        </p:spPr>
        <p:txBody>
          <a:bodyPr/>
          <a:lstStyle/>
          <a:p>
            <a:r>
              <a:rPr lang="en-US" dirty="0" smtClean="0"/>
              <a:t>Handy links and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4594" y="606172"/>
            <a:ext cx="4198001" cy="563231"/>
          </a:xfrm>
        </p:spPr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709025" y="4818063"/>
            <a:ext cx="434975" cy="273050"/>
          </a:xfrm>
        </p:spPr>
        <p:txBody>
          <a:bodyPr/>
          <a:lstStyle/>
          <a:p>
            <a:fld id="{3AB2DB24-5BB4-4F1B-973E-A10FA63DFB9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AB2DB24-5BB4-4F1B-973E-A10FA63DFB9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4593" y="192025"/>
            <a:ext cx="2725897" cy="313932"/>
          </a:xfrm>
        </p:spPr>
        <p:txBody>
          <a:bodyPr/>
          <a:lstStyle/>
          <a:p>
            <a:r>
              <a:rPr lang="en-US" dirty="0" smtClean="0"/>
              <a:t>We’ve been around a while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089" y="1295024"/>
            <a:ext cx="1149415" cy="7170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343" y="1313665"/>
            <a:ext cx="1149415" cy="6797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597" y="1310619"/>
            <a:ext cx="1149415" cy="6858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851" y="1308704"/>
            <a:ext cx="1149415" cy="6896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412" y="1256980"/>
            <a:ext cx="1016791" cy="7930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 bwMode="gray">
          <a:xfrm>
            <a:off x="1382084" y="2162316"/>
            <a:ext cx="1149415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/>
              <a:t>1969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2932332" y="2148636"/>
            <a:ext cx="1149419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/>
              <a:t>1979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4482584" y="2148636"/>
            <a:ext cx="1149422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/>
              <a:t>1990</a:t>
            </a:r>
          </a:p>
        </p:txBody>
      </p:sp>
      <p:sp>
        <p:nvSpPr>
          <p:cNvPr id="16" name="TextBox 15"/>
          <p:cNvSpPr txBox="1"/>
          <p:nvPr/>
        </p:nvSpPr>
        <p:spPr bwMode="gray">
          <a:xfrm>
            <a:off x="6032839" y="2137673"/>
            <a:ext cx="1149424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/>
              <a:t>1997</a:t>
            </a:r>
          </a:p>
        </p:txBody>
      </p:sp>
      <p:sp>
        <p:nvSpPr>
          <p:cNvPr id="17" name="TextBox 16"/>
          <p:cNvSpPr txBox="1"/>
          <p:nvPr/>
        </p:nvSpPr>
        <p:spPr bwMode="gray">
          <a:xfrm>
            <a:off x="7583096" y="2148636"/>
            <a:ext cx="1149424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/>
              <a:t>2016</a:t>
            </a:r>
          </a:p>
        </p:txBody>
      </p:sp>
      <p:sp>
        <p:nvSpPr>
          <p:cNvPr id="18" name="TextBox 17"/>
          <p:cNvSpPr txBox="1"/>
          <p:nvPr/>
        </p:nvSpPr>
        <p:spPr bwMode="gray">
          <a:xfrm>
            <a:off x="226979" y="3015574"/>
            <a:ext cx="846111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Founded by member banks as a cooperative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Organic growth</a:t>
            </a:r>
          </a:p>
          <a:p>
            <a:pPr marL="628650" lvl="1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Public company on NYSE (MA) in 2006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79" y="1276393"/>
            <a:ext cx="754271" cy="75427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 bwMode="gray">
          <a:xfrm>
            <a:off x="226979" y="2148636"/>
            <a:ext cx="754272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/>
              <a:t>1966</a:t>
            </a:r>
          </a:p>
        </p:txBody>
      </p:sp>
    </p:spTree>
    <p:extLst>
      <p:ext uri="{BB962C8B-B14F-4D97-AF65-F5344CB8AC3E}">
        <p14:creationId xmlns:p14="http://schemas.microsoft.com/office/powerpoint/2010/main" val="370772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AB2DB24-5BB4-4F1B-973E-A10FA63DFB9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4593" y="192025"/>
            <a:ext cx="2725897" cy="313932"/>
          </a:xfrm>
        </p:spPr>
        <p:txBody>
          <a:bodyPr/>
          <a:lstStyle/>
          <a:p>
            <a:r>
              <a:rPr lang="en-US" dirty="0" smtClean="0"/>
              <a:t>Related OSS history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 bwMode="gray">
          <a:xfrm>
            <a:off x="226979" y="3015574"/>
            <a:ext cx="846111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OSS was being born in the 70’s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X window and its business focus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Foundations helped change the game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61385" y="1411420"/>
            <a:ext cx="1083227" cy="1023448"/>
            <a:chOff x="61385" y="1411420"/>
            <a:chExt cx="1083227" cy="1023448"/>
          </a:xfrm>
        </p:grpSpPr>
        <p:sp>
          <p:nvSpPr>
            <p:cNvPr id="51" name="TextBox 50"/>
            <p:cNvSpPr txBox="1"/>
            <p:nvPr/>
          </p:nvSpPr>
          <p:spPr bwMode="gray">
            <a:xfrm>
              <a:off x="226979" y="2148636"/>
              <a:ext cx="754272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/>
                <a:t>1978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85" y="1411420"/>
              <a:ext cx="1083227" cy="677017"/>
            </a:xfrm>
            <a:prstGeom prst="rect">
              <a:avLst/>
            </a:prstGeom>
          </p:spPr>
        </p:pic>
      </p:grpSp>
      <p:grpSp>
        <p:nvGrpSpPr>
          <p:cNvPr id="54" name="Group 53"/>
          <p:cNvGrpSpPr/>
          <p:nvPr/>
        </p:nvGrpSpPr>
        <p:grpSpPr>
          <a:xfrm>
            <a:off x="1382084" y="1257281"/>
            <a:ext cx="1149415" cy="1191267"/>
            <a:chOff x="1382084" y="1257281"/>
            <a:chExt cx="1149415" cy="1191267"/>
          </a:xfrm>
        </p:grpSpPr>
        <p:sp>
          <p:nvSpPr>
            <p:cNvPr id="46" name="TextBox 45"/>
            <p:cNvSpPr txBox="1"/>
            <p:nvPr/>
          </p:nvSpPr>
          <p:spPr bwMode="gray">
            <a:xfrm>
              <a:off x="1382084" y="2162316"/>
              <a:ext cx="1149415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/>
                <a:t>1983</a:t>
              </a: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0321" y="1257281"/>
              <a:ext cx="985295" cy="985295"/>
            </a:xfrm>
            <a:prstGeom prst="rect">
              <a:avLst/>
            </a:prstGeom>
          </p:spPr>
        </p:pic>
      </p:grpSp>
      <p:grpSp>
        <p:nvGrpSpPr>
          <p:cNvPr id="55" name="Group 54"/>
          <p:cNvGrpSpPr/>
          <p:nvPr/>
        </p:nvGrpSpPr>
        <p:grpSpPr>
          <a:xfrm>
            <a:off x="2932332" y="1540653"/>
            <a:ext cx="1149419" cy="894215"/>
            <a:chOff x="2932332" y="1540653"/>
            <a:chExt cx="1149419" cy="894215"/>
          </a:xfrm>
        </p:grpSpPr>
        <p:sp>
          <p:nvSpPr>
            <p:cNvPr id="47" name="TextBox 46"/>
            <p:cNvSpPr txBox="1"/>
            <p:nvPr/>
          </p:nvSpPr>
          <p:spPr bwMode="gray">
            <a:xfrm>
              <a:off x="2932332" y="2148636"/>
              <a:ext cx="1149419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/>
                <a:t>1989</a:t>
              </a: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2933" y="1540653"/>
              <a:ext cx="418550" cy="418550"/>
            </a:xfrm>
            <a:prstGeom prst="rect">
              <a:avLst/>
            </a:prstGeom>
          </p:spPr>
        </p:pic>
      </p:grpSp>
      <p:grpSp>
        <p:nvGrpSpPr>
          <p:cNvPr id="56" name="Group 55"/>
          <p:cNvGrpSpPr/>
          <p:nvPr/>
        </p:nvGrpSpPr>
        <p:grpSpPr>
          <a:xfrm>
            <a:off x="4405302" y="1485439"/>
            <a:ext cx="1296751" cy="949429"/>
            <a:chOff x="4405302" y="1485439"/>
            <a:chExt cx="1296751" cy="949429"/>
          </a:xfrm>
        </p:grpSpPr>
        <p:sp>
          <p:nvSpPr>
            <p:cNvPr id="48" name="TextBox 47"/>
            <p:cNvSpPr txBox="1"/>
            <p:nvPr/>
          </p:nvSpPr>
          <p:spPr bwMode="gray">
            <a:xfrm>
              <a:off x="4482580" y="2148636"/>
              <a:ext cx="1149422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/>
                <a:t>1994*</a:t>
              </a: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5302" y="1485439"/>
              <a:ext cx="1296751" cy="528978"/>
            </a:xfrm>
            <a:prstGeom prst="rect">
              <a:avLst/>
            </a:prstGeom>
          </p:spPr>
        </p:pic>
      </p:grpSp>
      <p:grpSp>
        <p:nvGrpSpPr>
          <p:cNvPr id="57" name="Group 56"/>
          <p:cNvGrpSpPr/>
          <p:nvPr/>
        </p:nvGrpSpPr>
        <p:grpSpPr>
          <a:xfrm>
            <a:off x="6032839" y="1390657"/>
            <a:ext cx="1149424" cy="1033248"/>
            <a:chOff x="6032839" y="1390657"/>
            <a:chExt cx="1149424" cy="1033248"/>
          </a:xfrm>
        </p:grpSpPr>
        <p:sp>
          <p:nvSpPr>
            <p:cNvPr id="49" name="TextBox 48"/>
            <p:cNvSpPr txBox="1"/>
            <p:nvPr/>
          </p:nvSpPr>
          <p:spPr bwMode="gray">
            <a:xfrm>
              <a:off x="6032839" y="2137673"/>
              <a:ext cx="1149424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/>
                <a:t>1998</a:t>
              </a:r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3470" y="1390657"/>
              <a:ext cx="508162" cy="718542"/>
            </a:xfrm>
            <a:prstGeom prst="rect">
              <a:avLst/>
            </a:prstGeom>
          </p:spPr>
        </p:pic>
      </p:grpSp>
      <p:grpSp>
        <p:nvGrpSpPr>
          <p:cNvPr id="58" name="Group 57"/>
          <p:cNvGrpSpPr/>
          <p:nvPr/>
        </p:nvGrpSpPr>
        <p:grpSpPr>
          <a:xfrm>
            <a:off x="7535385" y="1561936"/>
            <a:ext cx="1236798" cy="872932"/>
            <a:chOff x="7535385" y="1561936"/>
            <a:chExt cx="1236798" cy="872932"/>
          </a:xfrm>
        </p:grpSpPr>
        <p:sp>
          <p:nvSpPr>
            <p:cNvPr id="50" name="TextBox 49"/>
            <p:cNvSpPr txBox="1"/>
            <p:nvPr/>
          </p:nvSpPr>
          <p:spPr bwMode="gray">
            <a:xfrm>
              <a:off x="7583096" y="2148636"/>
              <a:ext cx="1149424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/>
                <a:t>2000</a:t>
              </a:r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5385" y="1561936"/>
              <a:ext cx="1236798" cy="375985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 bwMode="gray">
          <a:xfrm>
            <a:off x="1" y="4847936"/>
            <a:ext cx="9144000" cy="216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</a:rPr>
              <a:t>All logos copyright by their respective organization</a:t>
            </a:r>
          </a:p>
        </p:txBody>
      </p:sp>
    </p:spTree>
    <p:extLst>
      <p:ext uri="{BB962C8B-B14F-4D97-AF65-F5344CB8AC3E}">
        <p14:creationId xmlns:p14="http://schemas.microsoft.com/office/powerpoint/2010/main" val="377004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AB2DB24-5BB4-4F1B-973E-A10FA63DFB9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 bwMode="gray">
          <a:xfrm>
            <a:off x="0" y="1558595"/>
            <a:ext cx="9144000" cy="149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4800" dirty="0" smtClean="0"/>
              <a:t>“Real enterprises do not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4800" dirty="0" smtClean="0"/>
              <a:t>use open source software.”</a:t>
            </a:r>
          </a:p>
        </p:txBody>
      </p:sp>
      <p:sp>
        <p:nvSpPr>
          <p:cNvPr id="7" name="TextBox 6"/>
          <p:cNvSpPr txBox="1"/>
          <p:nvPr/>
        </p:nvSpPr>
        <p:spPr bwMode="gray">
          <a:xfrm>
            <a:off x="0" y="1965471"/>
            <a:ext cx="91440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n-US" sz="4800" dirty="0" smtClean="0"/>
              <a:t>“We &lt;3 Open Source!”</a:t>
            </a:r>
          </a:p>
        </p:txBody>
      </p:sp>
    </p:spTree>
    <p:extLst>
      <p:ext uri="{BB962C8B-B14F-4D97-AF65-F5344CB8AC3E}">
        <p14:creationId xmlns:p14="http://schemas.microsoft.com/office/powerpoint/2010/main" val="282252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4594" y="606172"/>
            <a:ext cx="4198001" cy="563231"/>
          </a:xfrm>
        </p:spPr>
        <p:txBody>
          <a:bodyPr/>
          <a:lstStyle/>
          <a:p>
            <a:r>
              <a:rPr lang="en-US" dirty="0" smtClean="0"/>
              <a:t>How We Did It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709025" y="4818063"/>
            <a:ext cx="434975" cy="273050"/>
          </a:xfrm>
        </p:spPr>
        <p:txBody>
          <a:bodyPr/>
          <a:lstStyle/>
          <a:p>
            <a:fld id="{3AB2DB24-5BB4-4F1B-973E-A10FA63DFB9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9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AB2DB24-5BB4-4F1B-973E-A10FA63DFB9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Prepare for the long haul</a:t>
            </a:r>
          </a:p>
          <a:p>
            <a:pPr lvl="1"/>
            <a:r>
              <a:rPr lang="en-US" dirty="0" smtClean="0"/>
              <a:t>You own responsibility</a:t>
            </a:r>
          </a:p>
          <a:p>
            <a:pPr lvl="1"/>
            <a:r>
              <a:rPr lang="en-US" dirty="0" smtClean="0"/>
              <a:t>Do you &lt;3 OSS enough?</a:t>
            </a:r>
          </a:p>
          <a:p>
            <a:endParaRPr lang="en-US" dirty="0"/>
          </a:p>
          <a:p>
            <a:r>
              <a:rPr lang="en-US" dirty="0" smtClean="0"/>
              <a:t>Know your stuff</a:t>
            </a:r>
          </a:p>
          <a:p>
            <a:pPr lvl="1"/>
            <a:r>
              <a:rPr lang="en-US" dirty="0" smtClean="0"/>
              <a:t>Licenses, intellectual property, legal, copyright,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Company processes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Identify barriers and define success</a:t>
            </a:r>
          </a:p>
          <a:p>
            <a:pPr lvl="1"/>
            <a:r>
              <a:rPr lang="en-US" dirty="0" smtClean="0"/>
              <a:t>Get ready for the barriers</a:t>
            </a:r>
          </a:p>
          <a:p>
            <a:pPr lvl="1"/>
            <a:r>
              <a:rPr lang="en-US" dirty="0" smtClean="0"/>
              <a:t>Be prepared to track progress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4593" y="192025"/>
            <a:ext cx="2725897" cy="313932"/>
          </a:xfrm>
        </p:spPr>
        <p:txBody>
          <a:bodyPr/>
          <a:lstStyle/>
          <a:p>
            <a:r>
              <a:rPr lang="en-US" dirty="0" smtClean="0"/>
              <a:t>Become the Champion(s)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119438" y="3848146"/>
            <a:ext cx="5947159" cy="469684"/>
            <a:chOff x="2770122" y="3821377"/>
            <a:chExt cx="5947159" cy="469684"/>
          </a:xfrm>
        </p:grpSpPr>
        <p:sp>
          <p:nvSpPr>
            <p:cNvPr id="7" name="Rectangle 6"/>
            <p:cNvSpPr/>
            <p:nvPr/>
          </p:nvSpPr>
          <p:spPr>
            <a:xfrm>
              <a:off x="3119439" y="3902331"/>
              <a:ext cx="5597842" cy="30777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en-US" sz="1400" dirty="0" smtClean="0"/>
                <a:t>Pro tip: There can be more than one champion</a:t>
              </a:r>
              <a:endParaRPr lang="en-US" sz="1400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0122" y="3821377"/>
              <a:ext cx="469684" cy="469684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" y="505957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57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AB2DB24-5BB4-4F1B-973E-A10FA63DFB9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Establish the bootstrap team</a:t>
            </a:r>
          </a:p>
          <a:p>
            <a:pPr lvl="1"/>
            <a:r>
              <a:rPr lang="en-US" dirty="0" smtClean="0"/>
              <a:t>You may need to educate team members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“You have two ears and one mouth”</a:t>
            </a:r>
          </a:p>
          <a:p>
            <a:pPr lvl="1"/>
            <a:r>
              <a:rPr lang="en-US" dirty="0" smtClean="0"/>
              <a:t>The team should be experts of their domain</a:t>
            </a:r>
          </a:p>
          <a:p>
            <a:endParaRPr lang="en-US" dirty="0"/>
          </a:p>
          <a:p>
            <a:r>
              <a:rPr lang="en-US" dirty="0"/>
              <a:t>Our bootstrap </a:t>
            </a:r>
            <a:r>
              <a:rPr lang="en-US" dirty="0" smtClean="0"/>
              <a:t>team:</a:t>
            </a:r>
            <a:endParaRPr lang="en-US" dirty="0"/>
          </a:p>
          <a:p>
            <a:pPr lvl="1"/>
            <a:r>
              <a:rPr lang="en-US" dirty="0" smtClean="0"/>
              <a:t>Development &amp; Operations</a:t>
            </a:r>
          </a:p>
          <a:p>
            <a:pPr lvl="1"/>
            <a:r>
              <a:rPr lang="en-US" dirty="0"/>
              <a:t>Information Security</a:t>
            </a:r>
          </a:p>
          <a:p>
            <a:pPr lvl="1"/>
            <a:r>
              <a:rPr lang="en-US" dirty="0" smtClean="0"/>
              <a:t>Legal</a:t>
            </a:r>
            <a:endParaRPr lang="en-US" dirty="0"/>
          </a:p>
          <a:p>
            <a:pPr lvl="1"/>
            <a:r>
              <a:rPr lang="en-US" dirty="0"/>
              <a:t>Intellectual </a:t>
            </a:r>
            <a:r>
              <a:rPr lang="en-US" dirty="0" smtClean="0"/>
              <a:t>Property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4593" y="192025"/>
            <a:ext cx="2725897" cy="535531"/>
          </a:xfrm>
        </p:spPr>
        <p:txBody>
          <a:bodyPr/>
          <a:lstStyle/>
          <a:p>
            <a:r>
              <a:rPr lang="en-US" dirty="0" smtClean="0"/>
              <a:t>Form a Team of Stakeholders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119438" y="3848146"/>
            <a:ext cx="5947159" cy="469684"/>
            <a:chOff x="2770122" y="3821377"/>
            <a:chExt cx="5947159" cy="469684"/>
          </a:xfrm>
        </p:grpSpPr>
        <p:sp>
          <p:nvSpPr>
            <p:cNvPr id="7" name="Rectangle 6"/>
            <p:cNvSpPr/>
            <p:nvPr/>
          </p:nvSpPr>
          <p:spPr>
            <a:xfrm>
              <a:off x="3119439" y="3902331"/>
              <a:ext cx="5597842" cy="30777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en-US" sz="1400" dirty="0" smtClean="0"/>
                <a:t>Pro tip: Get an Executive sponsor</a:t>
              </a:r>
              <a:endParaRPr lang="en-US" sz="1400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0122" y="3821377"/>
              <a:ext cx="469684" cy="469684"/>
            </a:xfrm>
            <a:prstGeom prst="rect">
              <a:avLst/>
            </a:prstGeom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" y="727556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28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c_template">
  <a:themeElements>
    <a:clrScheme name="Mastercard 2016 Aug 19">
      <a:dk1>
        <a:srgbClr val="171717"/>
      </a:dk1>
      <a:lt1>
        <a:srgbClr val="F7F7F7"/>
      </a:lt1>
      <a:dk2>
        <a:srgbClr val="171717"/>
      </a:dk2>
      <a:lt2>
        <a:srgbClr val="D22A2F"/>
      </a:lt2>
      <a:accent1>
        <a:srgbClr val="FF671B"/>
      </a:accent1>
      <a:accent2>
        <a:srgbClr val="F38B00"/>
      </a:accent2>
      <a:accent3>
        <a:srgbClr val="FFC81F"/>
      </a:accent3>
      <a:accent4>
        <a:srgbClr val="8DB92E"/>
      </a:accent4>
      <a:accent5>
        <a:srgbClr val="4FCDB0"/>
      </a:accent5>
      <a:accent6>
        <a:srgbClr val="E8E8E8"/>
      </a:accent6>
      <a:hlink>
        <a:srgbClr val="0563C1"/>
      </a:hlink>
      <a:folHlink>
        <a:srgbClr val="E8E8E8"/>
      </a:folHlink>
    </a:clrScheme>
    <a:fontScheme name="Mastercard 2016 Mark Offc Sept12">
      <a:majorFont>
        <a:latin typeface="Mark Offc For MC Light"/>
        <a:ea typeface=""/>
        <a:cs typeface=""/>
      </a:majorFont>
      <a:minorFont>
        <a:latin typeface="MarkForMC Nrw 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ln>
          <a:noFill/>
        </a:ln>
      </a:spPr>
      <a:bodyPr rtlCol="0" anchor="ctr"/>
      <a:lstStyle>
        <a:defPPr algn="ctr">
          <a:defRPr sz="14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12700"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600"/>
          </a:spcBef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c_template_8ST.potx" id="{226D1EB0-47B6-4107-AE9C-B4865BFB7DF3}" vid="{6BADC43B-EA53-405A-AC13-3029F7495107}"/>
    </a:ext>
  </a:extLst>
</a:theme>
</file>

<file path=ppt/theme/theme2.xml><?xml version="1.0" encoding="utf-8"?>
<a:theme xmlns:a="http://schemas.openxmlformats.org/drawingml/2006/main" name="Office Theme">
  <a:themeElements>
    <a:clrScheme name="Mastercard 2016 Aug 19">
      <a:dk1>
        <a:srgbClr val="171717"/>
      </a:dk1>
      <a:lt1>
        <a:srgbClr val="F7F7F7"/>
      </a:lt1>
      <a:dk2>
        <a:srgbClr val="171717"/>
      </a:dk2>
      <a:lt2>
        <a:srgbClr val="D22A2F"/>
      </a:lt2>
      <a:accent1>
        <a:srgbClr val="FF671B"/>
      </a:accent1>
      <a:accent2>
        <a:srgbClr val="F38B00"/>
      </a:accent2>
      <a:accent3>
        <a:srgbClr val="FFC81F"/>
      </a:accent3>
      <a:accent4>
        <a:srgbClr val="8DB92E"/>
      </a:accent4>
      <a:accent5>
        <a:srgbClr val="4FCDB0"/>
      </a:accent5>
      <a:accent6>
        <a:srgbClr val="E8E8E8"/>
      </a:accent6>
      <a:hlink>
        <a:srgbClr val="0563C1"/>
      </a:hlink>
      <a:folHlink>
        <a:srgbClr val="E8E8E8"/>
      </a:folHlink>
    </a:clrScheme>
    <a:fontScheme name="Mastercard 2016 Mark Offc Sept10">
      <a:majorFont>
        <a:latin typeface="Mark Offc For MC Light"/>
        <a:ea typeface=""/>
        <a:cs typeface=""/>
      </a:majorFont>
      <a:minorFont>
        <a:latin typeface="MarkForMC Nrw P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astercard 2016 Aug 19">
      <a:dk1>
        <a:srgbClr val="171717"/>
      </a:dk1>
      <a:lt1>
        <a:srgbClr val="F7F7F7"/>
      </a:lt1>
      <a:dk2>
        <a:srgbClr val="171717"/>
      </a:dk2>
      <a:lt2>
        <a:srgbClr val="D22A2F"/>
      </a:lt2>
      <a:accent1>
        <a:srgbClr val="FF671B"/>
      </a:accent1>
      <a:accent2>
        <a:srgbClr val="F38B00"/>
      </a:accent2>
      <a:accent3>
        <a:srgbClr val="FFC81F"/>
      </a:accent3>
      <a:accent4>
        <a:srgbClr val="8DB92E"/>
      </a:accent4>
      <a:accent5>
        <a:srgbClr val="4FCDB0"/>
      </a:accent5>
      <a:accent6>
        <a:srgbClr val="E8E8E8"/>
      </a:accent6>
      <a:hlink>
        <a:srgbClr val="0563C1"/>
      </a:hlink>
      <a:folHlink>
        <a:srgbClr val="E8E8E8"/>
      </a:folHlink>
    </a:clrScheme>
    <a:fontScheme name="Mastercard 2016 Mark Offc Sept10">
      <a:majorFont>
        <a:latin typeface="Mark Offc For MC Light"/>
        <a:ea typeface=""/>
        <a:cs typeface=""/>
      </a:majorFont>
      <a:minorFont>
        <a:latin typeface="MarkForMC Nrw P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mc_template_8ST</Template>
  <TotalTime>1047</TotalTime>
  <Words>2097</Words>
  <Application>Microsoft Office PowerPoint</Application>
  <PresentationFormat>On-screen Show (16:9)</PresentationFormat>
  <Paragraphs>402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Courier New</vt:lpstr>
      <vt:lpstr>Mark Offc For MC</vt:lpstr>
      <vt:lpstr>Mark Offc For MC Light</vt:lpstr>
      <vt:lpstr>Mark Offc For MC Medium</vt:lpstr>
      <vt:lpstr>MarkForMC Nrw Medium</vt:lpstr>
      <vt:lpstr>MarkForMC Nrw O</vt:lpstr>
      <vt:lpstr>Wingdings</vt:lpstr>
      <vt:lpstr>mc_template</vt:lpstr>
      <vt:lpstr>Bringing the Enterprise into the Open Source World</vt:lpstr>
      <vt:lpstr>An Introduction</vt:lpstr>
      <vt:lpstr>Some History</vt:lpstr>
      <vt:lpstr>We’ve been around a while</vt:lpstr>
      <vt:lpstr>Related OSS history</vt:lpstr>
      <vt:lpstr>PowerPoint Presentation</vt:lpstr>
      <vt:lpstr>How We Did It</vt:lpstr>
      <vt:lpstr>Become the Champion(s)</vt:lpstr>
      <vt:lpstr>Form a Team of Stakeholders</vt:lpstr>
      <vt:lpstr>Articulate WHY</vt:lpstr>
      <vt:lpstr>Establish The Process™</vt:lpstr>
      <vt:lpstr>Pick a LICENSE.txt</vt:lpstr>
      <vt:lpstr>Document and Socialize</vt:lpstr>
      <vt:lpstr>Keep it Going</vt:lpstr>
      <vt:lpstr>Potential Gotchas</vt:lpstr>
      <vt:lpstr>The License Will Be Questioned</vt:lpstr>
      <vt:lpstr>Errors Will Be Made</vt:lpstr>
      <vt:lpstr>“Who is THAT?”</vt:lpstr>
      <vt:lpstr>Business vs Personal</vt:lpstr>
      <vt:lpstr>Wrap it Up</vt:lpstr>
      <vt:lpstr>Handy links and notes</vt:lpstr>
    </vt:vector>
  </TitlesOfParts>
  <Company>Mastercard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Bringing the Enterprise into the Open Source World</dc:title>
  <dc:creator>Ruggeri, Daniel</dc:creator>
  <cp:lastModifiedBy>Ruggeri, Daniel</cp:lastModifiedBy>
  <cp:revision>92</cp:revision>
  <cp:lastPrinted>2016-08-25T18:25:26Z</cp:lastPrinted>
  <dcterms:created xsi:type="dcterms:W3CDTF">2018-06-05T16:22:49Z</dcterms:created>
  <dcterms:modified xsi:type="dcterms:W3CDTF">2018-07-19T17:38:13Z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ev">
    <vt:i4>7</vt:i4>
  </property>
  <property fmtid="{D5CDD505-2E9C-101B-9397-08002B2CF9AE}" pid="3" name="mc_template_date">
    <vt:lpwstr>20160927</vt:lpwstr>
  </property>
</Properties>
</file>